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76" r:id="rId3"/>
    <p:sldId id="368" r:id="rId4"/>
    <p:sldId id="369" r:id="rId5"/>
    <p:sldId id="260" r:id="rId6"/>
    <p:sldId id="261" r:id="rId7"/>
    <p:sldId id="262" r:id="rId8"/>
    <p:sldId id="263" r:id="rId9"/>
    <p:sldId id="264" r:id="rId10"/>
    <p:sldId id="265" r:id="rId11"/>
    <p:sldId id="367" r:id="rId12"/>
    <p:sldId id="266" r:id="rId13"/>
    <p:sldId id="267" r:id="rId14"/>
    <p:sldId id="268" r:id="rId15"/>
    <p:sldId id="371" r:id="rId16"/>
    <p:sldId id="372" r:id="rId17"/>
    <p:sldId id="373" r:id="rId18"/>
    <p:sldId id="269" r:id="rId19"/>
    <p:sldId id="270" r:id="rId20"/>
    <p:sldId id="271" r:id="rId21"/>
    <p:sldId id="272" r:id="rId22"/>
    <p:sldId id="273" r:id="rId23"/>
    <p:sldId id="274" r:id="rId24"/>
    <p:sldId id="317" r:id="rId25"/>
    <p:sldId id="275" r:id="rId26"/>
    <p:sldId id="318" r:id="rId27"/>
    <p:sldId id="354" r:id="rId28"/>
    <p:sldId id="355" r:id="rId29"/>
    <p:sldId id="324" r:id="rId30"/>
    <p:sldId id="356" r:id="rId31"/>
    <p:sldId id="357" r:id="rId32"/>
    <p:sldId id="323" r:id="rId33"/>
    <p:sldId id="322" r:id="rId34"/>
    <p:sldId id="321" r:id="rId35"/>
    <p:sldId id="319" r:id="rId36"/>
    <p:sldId id="370" r:id="rId37"/>
    <p:sldId id="377" r:id="rId38"/>
    <p:sldId id="320" r:id="rId39"/>
    <p:sldId id="325" r:id="rId40"/>
    <p:sldId id="375" r:id="rId41"/>
    <p:sldId id="374" r:id="rId42"/>
    <p:sldId id="376" r:id="rId43"/>
    <p:sldId id="329" r:id="rId44"/>
    <p:sldId id="328" r:id="rId45"/>
    <p:sldId id="327" r:id="rId46"/>
    <p:sldId id="326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63" r:id="rId70"/>
    <p:sldId id="353" r:id="rId71"/>
    <p:sldId id="358" r:id="rId72"/>
    <p:sldId id="359" r:id="rId73"/>
    <p:sldId id="360" r:id="rId74"/>
    <p:sldId id="361" r:id="rId75"/>
    <p:sldId id="365" r:id="rId76"/>
    <p:sldId id="366" r:id="rId77"/>
    <p:sldId id="362" r:id="rId78"/>
    <p:sldId id="364" r:id="rId79"/>
    <p:sldId id="316" r:id="rId8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EC8FD-5BEB-41CB-BEDB-B43C877DBA0A}" type="doc">
      <dgm:prSet loTypeId="urn:microsoft.com/office/officeart/2005/8/layout/orgChart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7BC446C-F415-46F8-9D2D-BAD492F14BE8}">
      <dgm:prSet/>
      <dgm:spPr/>
      <dgm:t>
        <a:bodyPr/>
        <a:lstStyle/>
        <a:p>
          <a:r>
            <a:rPr lang="en-US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Les</a:t>
          </a:r>
          <a:r>
            <a:rPr lang="en-US" b="1" dirty="0"/>
            <a:t> </a:t>
          </a:r>
          <a:r>
            <a:rPr lang="en-US" b="1" dirty="0">
              <a:latin typeface="Calibri Light" panose="020F0302020204030204"/>
            </a:rPr>
            <a:t>manifestations</a:t>
          </a:r>
        </a:p>
        <a:p>
          <a:r>
            <a:rPr lang="en-US" b="1" dirty="0">
              <a:latin typeface="Calibri Light" panose="020F0302020204030204"/>
            </a:rPr>
            <a:t>de </a:t>
          </a:r>
          <a:r>
            <a:rPr lang="en-US" b="1" dirty="0" err="1">
              <a:latin typeface="Calibri Light" panose="020F0302020204030204"/>
            </a:rPr>
            <a:t>l’année</a:t>
          </a:r>
          <a:r>
            <a:rPr lang="en-US" b="1" dirty="0">
              <a:latin typeface="Calibri Light" panose="020F0302020204030204"/>
            </a:rPr>
            <a:t> 2024</a:t>
          </a:r>
        </a:p>
        <a:p>
          <a:r>
            <a:rPr lang="en-US" b="1" i="1" dirty="0">
              <a:solidFill>
                <a:srgbClr val="FFFF00"/>
              </a:solidFill>
              <a:latin typeface="Calibri Light" panose="020F0302020204030204"/>
            </a:rPr>
            <a:t>Retour en images</a:t>
          </a:r>
          <a:endParaRPr lang="en-US" dirty="0"/>
        </a:p>
      </dgm:t>
    </dgm:pt>
    <dgm:pt modelId="{50EA3F8F-2DB4-4B9F-8C6C-2568B927B6EC}" type="parTrans" cxnId="{873F544E-3BDC-47DB-99AC-B97ABCACF03B}">
      <dgm:prSet/>
      <dgm:spPr/>
      <dgm:t>
        <a:bodyPr/>
        <a:lstStyle/>
        <a:p>
          <a:endParaRPr lang="en-US"/>
        </a:p>
      </dgm:t>
    </dgm:pt>
    <dgm:pt modelId="{C7B68914-E9CF-44C6-AADF-7C934E373BBF}" type="sibTrans" cxnId="{873F544E-3BDC-47DB-99AC-B97ABCACF03B}">
      <dgm:prSet/>
      <dgm:spPr/>
      <dgm:t>
        <a:bodyPr/>
        <a:lstStyle/>
        <a:p>
          <a:endParaRPr lang="en-US"/>
        </a:p>
      </dgm:t>
    </dgm:pt>
    <dgm:pt modelId="{9D50B374-AAD9-42EE-9E4F-9918B3ED1A70}" type="pres">
      <dgm:prSet presAssocID="{DC7EC8FD-5BEB-41CB-BEDB-B43C877DBA0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905AF48-C51E-4E56-A3B7-EE8008084DE2}" type="pres">
      <dgm:prSet presAssocID="{37BC446C-F415-46F8-9D2D-BAD492F14BE8}" presName="hierRoot1" presStyleCnt="0">
        <dgm:presLayoutVars>
          <dgm:hierBranch val="init"/>
        </dgm:presLayoutVars>
      </dgm:prSet>
      <dgm:spPr/>
    </dgm:pt>
    <dgm:pt modelId="{BC174988-020A-4609-8C69-7648655D2D39}" type="pres">
      <dgm:prSet presAssocID="{37BC446C-F415-46F8-9D2D-BAD492F14BE8}" presName="rootComposite1" presStyleCnt="0"/>
      <dgm:spPr/>
    </dgm:pt>
    <dgm:pt modelId="{F517F9D9-769B-4710-B1C7-2802C92933BB}" type="pres">
      <dgm:prSet presAssocID="{37BC446C-F415-46F8-9D2D-BAD492F14BE8}" presName="rootText1" presStyleLbl="node0" presStyleIdx="0" presStyleCnt="1" custLinFactNeighborX="589" custLinFactNeighborY="14716">
        <dgm:presLayoutVars>
          <dgm:chPref val="3"/>
        </dgm:presLayoutVars>
      </dgm:prSet>
      <dgm:spPr/>
    </dgm:pt>
    <dgm:pt modelId="{1A1889B1-4BE9-4D84-A451-432C92AA77E0}" type="pres">
      <dgm:prSet presAssocID="{37BC446C-F415-46F8-9D2D-BAD492F14BE8}" presName="rootConnector1" presStyleLbl="node1" presStyleIdx="0" presStyleCnt="0"/>
      <dgm:spPr/>
    </dgm:pt>
    <dgm:pt modelId="{802C0E8C-165D-4DD8-935D-EAAF58B72B29}" type="pres">
      <dgm:prSet presAssocID="{37BC446C-F415-46F8-9D2D-BAD492F14BE8}" presName="hierChild2" presStyleCnt="0"/>
      <dgm:spPr/>
    </dgm:pt>
    <dgm:pt modelId="{E504D9D6-02E9-47F7-8B32-CE914586E3A6}" type="pres">
      <dgm:prSet presAssocID="{37BC446C-F415-46F8-9D2D-BAD492F14BE8}" presName="hierChild3" presStyleCnt="0"/>
      <dgm:spPr/>
    </dgm:pt>
  </dgm:ptLst>
  <dgm:cxnLst>
    <dgm:cxn modelId="{873F544E-3BDC-47DB-99AC-B97ABCACF03B}" srcId="{DC7EC8FD-5BEB-41CB-BEDB-B43C877DBA0A}" destId="{37BC446C-F415-46F8-9D2D-BAD492F14BE8}" srcOrd="0" destOrd="0" parTransId="{50EA3F8F-2DB4-4B9F-8C6C-2568B927B6EC}" sibTransId="{C7B68914-E9CF-44C6-AADF-7C934E373BBF}"/>
    <dgm:cxn modelId="{25163D6F-4BCC-4904-8076-208C766A20DA}" type="presOf" srcId="{37BC446C-F415-46F8-9D2D-BAD492F14BE8}" destId="{F517F9D9-769B-4710-B1C7-2802C92933BB}" srcOrd="0" destOrd="0" presId="urn:microsoft.com/office/officeart/2005/8/layout/orgChart1"/>
    <dgm:cxn modelId="{AB7E3A7D-9DA9-4DBC-8C78-2FBBD04B38F6}" type="presOf" srcId="{37BC446C-F415-46F8-9D2D-BAD492F14BE8}" destId="{1A1889B1-4BE9-4D84-A451-432C92AA77E0}" srcOrd="1" destOrd="0" presId="urn:microsoft.com/office/officeart/2005/8/layout/orgChart1"/>
    <dgm:cxn modelId="{55AF18D2-6EEC-4E72-B63C-A6615875E34B}" type="presOf" srcId="{DC7EC8FD-5BEB-41CB-BEDB-B43C877DBA0A}" destId="{9D50B374-AAD9-42EE-9E4F-9918B3ED1A70}" srcOrd="0" destOrd="0" presId="urn:microsoft.com/office/officeart/2005/8/layout/orgChart1"/>
    <dgm:cxn modelId="{B28A8FB8-7D31-4E90-84CA-FDC19C8827A0}" type="presParOf" srcId="{9D50B374-AAD9-42EE-9E4F-9918B3ED1A70}" destId="{5905AF48-C51E-4E56-A3B7-EE8008084DE2}" srcOrd="0" destOrd="0" presId="urn:microsoft.com/office/officeart/2005/8/layout/orgChart1"/>
    <dgm:cxn modelId="{162A9525-4ACD-4987-9C51-157E895085AE}" type="presParOf" srcId="{5905AF48-C51E-4E56-A3B7-EE8008084DE2}" destId="{BC174988-020A-4609-8C69-7648655D2D39}" srcOrd="0" destOrd="0" presId="urn:microsoft.com/office/officeart/2005/8/layout/orgChart1"/>
    <dgm:cxn modelId="{98908438-164E-4A23-AEE3-DA8F663980A0}" type="presParOf" srcId="{BC174988-020A-4609-8C69-7648655D2D39}" destId="{F517F9D9-769B-4710-B1C7-2802C92933BB}" srcOrd="0" destOrd="0" presId="urn:microsoft.com/office/officeart/2005/8/layout/orgChart1"/>
    <dgm:cxn modelId="{4E3191E8-AF71-4775-AB92-5E0D4BFD1C6F}" type="presParOf" srcId="{BC174988-020A-4609-8C69-7648655D2D39}" destId="{1A1889B1-4BE9-4D84-A451-432C92AA77E0}" srcOrd="1" destOrd="0" presId="urn:microsoft.com/office/officeart/2005/8/layout/orgChart1"/>
    <dgm:cxn modelId="{AD13C75A-0503-4DBA-A1C1-EA9CEC4DCF29}" type="presParOf" srcId="{5905AF48-C51E-4E56-A3B7-EE8008084DE2}" destId="{802C0E8C-165D-4DD8-935D-EAAF58B72B29}" srcOrd="1" destOrd="0" presId="urn:microsoft.com/office/officeart/2005/8/layout/orgChart1"/>
    <dgm:cxn modelId="{FCB4710E-B5E5-4A8E-A5FA-07B3A418CE07}" type="presParOf" srcId="{5905AF48-C51E-4E56-A3B7-EE8008084DE2}" destId="{E504D9D6-02E9-47F7-8B32-CE914586E3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7EC8FD-5BEB-41CB-BEDB-B43C877DBA0A}" type="doc">
      <dgm:prSet loTypeId="urn:microsoft.com/office/officeart/2005/8/layout/orgChart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7BC446C-F415-46F8-9D2D-BAD492F14BE8}">
      <dgm:prSet/>
      <dgm:spPr/>
      <dgm:t>
        <a:bodyPr/>
        <a:lstStyle/>
        <a:p>
          <a:r>
            <a:rPr lang="en-US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Les</a:t>
          </a:r>
          <a:r>
            <a:rPr lang="en-US" b="1" dirty="0"/>
            <a:t> </a:t>
          </a:r>
          <a:r>
            <a:rPr lang="en-US" b="1" dirty="0">
              <a:latin typeface="Calibri Light" panose="020F0302020204030204"/>
            </a:rPr>
            <a:t>réalisations</a:t>
          </a:r>
        </a:p>
        <a:p>
          <a:r>
            <a:rPr lang="en-US" b="1" dirty="0">
              <a:latin typeface="Calibri Light" panose="020F0302020204030204"/>
            </a:rPr>
            <a:t>et travaux 2024</a:t>
          </a:r>
          <a:endParaRPr lang="en-US" dirty="0"/>
        </a:p>
      </dgm:t>
    </dgm:pt>
    <dgm:pt modelId="{50EA3F8F-2DB4-4B9F-8C6C-2568B927B6EC}" type="parTrans" cxnId="{873F544E-3BDC-47DB-99AC-B97ABCACF03B}">
      <dgm:prSet/>
      <dgm:spPr/>
      <dgm:t>
        <a:bodyPr/>
        <a:lstStyle/>
        <a:p>
          <a:endParaRPr lang="en-US"/>
        </a:p>
      </dgm:t>
    </dgm:pt>
    <dgm:pt modelId="{C7B68914-E9CF-44C6-AADF-7C934E373BBF}" type="sibTrans" cxnId="{873F544E-3BDC-47DB-99AC-B97ABCACF03B}">
      <dgm:prSet/>
      <dgm:spPr/>
      <dgm:t>
        <a:bodyPr/>
        <a:lstStyle/>
        <a:p>
          <a:endParaRPr lang="en-US"/>
        </a:p>
      </dgm:t>
    </dgm:pt>
    <dgm:pt modelId="{9D50B374-AAD9-42EE-9E4F-9918B3ED1A70}" type="pres">
      <dgm:prSet presAssocID="{DC7EC8FD-5BEB-41CB-BEDB-B43C877DBA0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905AF48-C51E-4E56-A3B7-EE8008084DE2}" type="pres">
      <dgm:prSet presAssocID="{37BC446C-F415-46F8-9D2D-BAD492F14BE8}" presName="hierRoot1" presStyleCnt="0">
        <dgm:presLayoutVars>
          <dgm:hierBranch val="init"/>
        </dgm:presLayoutVars>
      </dgm:prSet>
      <dgm:spPr/>
    </dgm:pt>
    <dgm:pt modelId="{BC174988-020A-4609-8C69-7648655D2D39}" type="pres">
      <dgm:prSet presAssocID="{37BC446C-F415-46F8-9D2D-BAD492F14BE8}" presName="rootComposite1" presStyleCnt="0"/>
      <dgm:spPr/>
    </dgm:pt>
    <dgm:pt modelId="{F517F9D9-769B-4710-B1C7-2802C92933BB}" type="pres">
      <dgm:prSet presAssocID="{37BC446C-F415-46F8-9D2D-BAD492F14BE8}" presName="rootText1" presStyleLbl="node0" presStyleIdx="0" presStyleCnt="1" custLinFactNeighborX="589" custLinFactNeighborY="14716">
        <dgm:presLayoutVars>
          <dgm:chPref val="3"/>
        </dgm:presLayoutVars>
      </dgm:prSet>
      <dgm:spPr/>
    </dgm:pt>
    <dgm:pt modelId="{1A1889B1-4BE9-4D84-A451-432C92AA77E0}" type="pres">
      <dgm:prSet presAssocID="{37BC446C-F415-46F8-9D2D-BAD492F14BE8}" presName="rootConnector1" presStyleLbl="node1" presStyleIdx="0" presStyleCnt="0"/>
      <dgm:spPr/>
    </dgm:pt>
    <dgm:pt modelId="{802C0E8C-165D-4DD8-935D-EAAF58B72B29}" type="pres">
      <dgm:prSet presAssocID="{37BC446C-F415-46F8-9D2D-BAD492F14BE8}" presName="hierChild2" presStyleCnt="0"/>
      <dgm:spPr/>
    </dgm:pt>
    <dgm:pt modelId="{E504D9D6-02E9-47F7-8B32-CE914586E3A6}" type="pres">
      <dgm:prSet presAssocID="{37BC446C-F415-46F8-9D2D-BAD492F14BE8}" presName="hierChild3" presStyleCnt="0"/>
      <dgm:spPr/>
    </dgm:pt>
  </dgm:ptLst>
  <dgm:cxnLst>
    <dgm:cxn modelId="{873F544E-3BDC-47DB-99AC-B97ABCACF03B}" srcId="{DC7EC8FD-5BEB-41CB-BEDB-B43C877DBA0A}" destId="{37BC446C-F415-46F8-9D2D-BAD492F14BE8}" srcOrd="0" destOrd="0" parTransId="{50EA3F8F-2DB4-4B9F-8C6C-2568B927B6EC}" sibTransId="{C7B68914-E9CF-44C6-AADF-7C934E373BBF}"/>
    <dgm:cxn modelId="{25163D6F-4BCC-4904-8076-208C766A20DA}" type="presOf" srcId="{37BC446C-F415-46F8-9D2D-BAD492F14BE8}" destId="{F517F9D9-769B-4710-B1C7-2802C92933BB}" srcOrd="0" destOrd="0" presId="urn:microsoft.com/office/officeart/2005/8/layout/orgChart1"/>
    <dgm:cxn modelId="{AB7E3A7D-9DA9-4DBC-8C78-2FBBD04B38F6}" type="presOf" srcId="{37BC446C-F415-46F8-9D2D-BAD492F14BE8}" destId="{1A1889B1-4BE9-4D84-A451-432C92AA77E0}" srcOrd="1" destOrd="0" presId="urn:microsoft.com/office/officeart/2005/8/layout/orgChart1"/>
    <dgm:cxn modelId="{55AF18D2-6EEC-4E72-B63C-A6615875E34B}" type="presOf" srcId="{DC7EC8FD-5BEB-41CB-BEDB-B43C877DBA0A}" destId="{9D50B374-AAD9-42EE-9E4F-9918B3ED1A70}" srcOrd="0" destOrd="0" presId="urn:microsoft.com/office/officeart/2005/8/layout/orgChart1"/>
    <dgm:cxn modelId="{B28A8FB8-7D31-4E90-84CA-FDC19C8827A0}" type="presParOf" srcId="{9D50B374-AAD9-42EE-9E4F-9918B3ED1A70}" destId="{5905AF48-C51E-4E56-A3B7-EE8008084DE2}" srcOrd="0" destOrd="0" presId="urn:microsoft.com/office/officeart/2005/8/layout/orgChart1"/>
    <dgm:cxn modelId="{162A9525-4ACD-4987-9C51-157E895085AE}" type="presParOf" srcId="{5905AF48-C51E-4E56-A3B7-EE8008084DE2}" destId="{BC174988-020A-4609-8C69-7648655D2D39}" srcOrd="0" destOrd="0" presId="urn:microsoft.com/office/officeart/2005/8/layout/orgChart1"/>
    <dgm:cxn modelId="{98908438-164E-4A23-AEE3-DA8F663980A0}" type="presParOf" srcId="{BC174988-020A-4609-8C69-7648655D2D39}" destId="{F517F9D9-769B-4710-B1C7-2802C92933BB}" srcOrd="0" destOrd="0" presId="urn:microsoft.com/office/officeart/2005/8/layout/orgChart1"/>
    <dgm:cxn modelId="{4E3191E8-AF71-4775-AB92-5E0D4BFD1C6F}" type="presParOf" srcId="{BC174988-020A-4609-8C69-7648655D2D39}" destId="{1A1889B1-4BE9-4D84-A451-432C92AA77E0}" srcOrd="1" destOrd="0" presId="urn:microsoft.com/office/officeart/2005/8/layout/orgChart1"/>
    <dgm:cxn modelId="{AD13C75A-0503-4DBA-A1C1-EA9CEC4DCF29}" type="presParOf" srcId="{5905AF48-C51E-4E56-A3B7-EE8008084DE2}" destId="{802C0E8C-165D-4DD8-935D-EAAF58B72B29}" srcOrd="1" destOrd="0" presId="urn:microsoft.com/office/officeart/2005/8/layout/orgChart1"/>
    <dgm:cxn modelId="{FCB4710E-B5E5-4A8E-A5FA-07B3A418CE07}" type="presParOf" srcId="{5905AF48-C51E-4E56-A3B7-EE8008084DE2}" destId="{E504D9D6-02E9-47F7-8B32-CE914586E3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7F9D9-769B-4710-B1C7-2802C92933BB}">
      <dsp:nvSpPr>
        <dsp:cNvPr id="0" name=""/>
        <dsp:cNvSpPr/>
      </dsp:nvSpPr>
      <dsp:spPr>
        <a:xfrm>
          <a:off x="1509679" y="3350"/>
          <a:ext cx="8672370" cy="433618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Les</a:t>
          </a:r>
          <a:r>
            <a:rPr lang="en-US" sz="6500" b="1" kern="1200" dirty="0"/>
            <a:t> </a:t>
          </a:r>
          <a:r>
            <a:rPr lang="en-US" sz="6500" b="1" kern="1200" dirty="0">
              <a:latin typeface="Calibri Light" panose="020F0302020204030204"/>
            </a:rPr>
            <a:t>manifestations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latin typeface="Calibri Light" panose="020F0302020204030204"/>
            </a:rPr>
            <a:t>de </a:t>
          </a:r>
          <a:r>
            <a:rPr lang="en-US" sz="6500" b="1" kern="1200" dirty="0" err="1">
              <a:latin typeface="Calibri Light" panose="020F0302020204030204"/>
            </a:rPr>
            <a:t>l’année</a:t>
          </a:r>
          <a:r>
            <a:rPr lang="en-US" sz="6500" b="1" kern="1200" dirty="0">
              <a:latin typeface="Calibri Light" panose="020F0302020204030204"/>
            </a:rPr>
            <a:t> 2024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i="1" kern="1200" dirty="0">
              <a:solidFill>
                <a:srgbClr val="FFFF00"/>
              </a:solidFill>
              <a:latin typeface="Calibri Light" panose="020F0302020204030204"/>
            </a:rPr>
            <a:t>Retour en images</a:t>
          </a:r>
          <a:endParaRPr lang="en-US" sz="6500" kern="1200" dirty="0"/>
        </a:p>
      </dsp:txBody>
      <dsp:txXfrm>
        <a:off x="1509679" y="3350"/>
        <a:ext cx="8672370" cy="4336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7F9D9-769B-4710-B1C7-2802C92933BB}">
      <dsp:nvSpPr>
        <dsp:cNvPr id="0" name=""/>
        <dsp:cNvSpPr/>
      </dsp:nvSpPr>
      <dsp:spPr>
        <a:xfrm>
          <a:off x="1509679" y="3350"/>
          <a:ext cx="8672370" cy="433618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Les</a:t>
          </a:r>
          <a:r>
            <a:rPr lang="en-US" sz="6500" b="1" kern="1200" dirty="0"/>
            <a:t> </a:t>
          </a:r>
          <a:r>
            <a:rPr lang="en-US" sz="6500" b="1" kern="1200" dirty="0">
              <a:latin typeface="Calibri Light" panose="020F0302020204030204"/>
            </a:rPr>
            <a:t>réalisations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latin typeface="Calibri Light" panose="020F0302020204030204"/>
            </a:rPr>
            <a:t>et travaux 2024</a:t>
          </a:r>
          <a:endParaRPr lang="en-US" sz="6500" kern="1200" dirty="0"/>
        </a:p>
      </dsp:txBody>
      <dsp:txXfrm>
        <a:off x="1509679" y="3350"/>
        <a:ext cx="8672370" cy="4336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3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72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66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1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0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1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5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64DE79-268F-4C1A-8933-263129D2AF90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55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6994" y="2155371"/>
            <a:ext cx="6519413" cy="254725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="1" i="1" kern="1200" dirty="0">
                <a:latin typeface="+mj-lt"/>
                <a:ea typeface="+mj-ea"/>
                <a:cs typeface="+mj-cs"/>
              </a:rPr>
              <a:t>Vœux</a:t>
            </a:r>
            <a:br>
              <a:rPr lang="en-US" sz="8000" b="1" i="1" kern="1200" dirty="0"/>
            </a:br>
            <a:r>
              <a:rPr lang="en-US" sz="8000" b="1" i="1" kern="1200" dirty="0">
                <a:latin typeface="+mj-lt"/>
                <a:ea typeface="+mj-ea"/>
                <a:cs typeface="+mj-cs"/>
              </a:rPr>
              <a:t>du Maire</a:t>
            </a:r>
            <a:br>
              <a:rPr lang="en-US" sz="8000" b="1" i="1" kern="1200" dirty="0"/>
            </a:br>
            <a:r>
              <a:rPr lang="en-US" sz="8000" b="1" i="1" kern="1200" dirty="0">
                <a:latin typeface="+mj-lt"/>
                <a:ea typeface="+mj-ea"/>
                <a:cs typeface="+mj-cs"/>
              </a:rPr>
              <a:t>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E45E7-1DB3-BCE6-BC01-BB484DD91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34" y="1151542"/>
            <a:ext cx="5500720" cy="506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spectacle, sport&#10;&#10;Description générée automatiquement">
            <a:extLst>
              <a:ext uri="{FF2B5EF4-FFF2-40B4-BE49-F238E27FC236}">
                <a16:creationId xmlns:a16="http://schemas.microsoft.com/office/drawing/2014/main" id="{25F9F9B8-365C-2E2D-BE9D-432C66E17D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b="13341"/>
          <a:stretch/>
        </p:blipFill>
        <p:spPr>
          <a:xfrm>
            <a:off x="486241" y="622300"/>
            <a:ext cx="11219513" cy="60545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321D56-1C91-4FCB-EE5D-D73B2A94E64F}"/>
              </a:ext>
            </a:extLst>
          </p:cNvPr>
          <p:cNvSpPr txBox="1"/>
          <p:nvPr/>
        </p:nvSpPr>
        <p:spPr>
          <a:xfrm>
            <a:off x="4026663" y="181154"/>
            <a:ext cx="413867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Les concurrentes au Bal de la Reine</a:t>
            </a:r>
          </a:p>
        </p:txBody>
      </p:sp>
    </p:spTree>
    <p:extLst>
      <p:ext uri="{BB962C8B-B14F-4D97-AF65-F5344CB8AC3E}">
        <p14:creationId xmlns:p14="http://schemas.microsoft.com/office/powerpoint/2010/main" val="27297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Théâtre, chaussures&#10;&#10;Description générée automatiquement">
            <a:extLst>
              <a:ext uri="{FF2B5EF4-FFF2-40B4-BE49-F238E27FC236}">
                <a16:creationId xmlns:a16="http://schemas.microsoft.com/office/drawing/2014/main" id="{E74CF4CB-EEAB-E0A3-5C11-A4D5CA623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68" y="158228"/>
            <a:ext cx="9849064" cy="65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9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robe, sourire&#10;&#10;Description générée automatiquement">
            <a:extLst>
              <a:ext uri="{FF2B5EF4-FFF2-40B4-BE49-F238E27FC236}">
                <a16:creationId xmlns:a16="http://schemas.microsoft.com/office/drawing/2014/main" id="{C2CDA60E-1716-38C3-0E82-9E98EAD32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67"/>
          <a:stretch/>
        </p:blipFill>
        <p:spPr>
          <a:xfrm>
            <a:off x="1136603" y="673100"/>
            <a:ext cx="9918794" cy="604982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A021C16-08B7-B4E1-35EF-94FFCC5EBD47}"/>
              </a:ext>
            </a:extLst>
          </p:cNvPr>
          <p:cNvSpPr txBox="1"/>
          <p:nvPr/>
        </p:nvSpPr>
        <p:spPr>
          <a:xfrm>
            <a:off x="3861411" y="164411"/>
            <a:ext cx="44691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La Reine de Verneuil et ses Dauphines</a:t>
            </a:r>
          </a:p>
        </p:txBody>
      </p:sp>
    </p:spTree>
    <p:extLst>
      <p:ext uri="{BB962C8B-B14F-4D97-AF65-F5344CB8AC3E}">
        <p14:creationId xmlns:p14="http://schemas.microsoft.com/office/powerpoint/2010/main" val="277037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haussures, habits, personne, Danse&#10;&#10;Description générée automatiquement">
            <a:extLst>
              <a:ext uri="{FF2B5EF4-FFF2-40B4-BE49-F238E27FC236}">
                <a16:creationId xmlns:a16="http://schemas.microsoft.com/office/drawing/2014/main" id="{97558AD9-25FF-3F45-2384-0AEA1478E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"/>
          <a:stretch/>
        </p:blipFill>
        <p:spPr>
          <a:xfrm>
            <a:off x="1771290" y="673100"/>
            <a:ext cx="8649419" cy="599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5681970-2CD4-22DE-765B-D8CD44E37A44}"/>
              </a:ext>
            </a:extLst>
          </p:cNvPr>
          <p:cNvSpPr txBox="1"/>
          <p:nvPr/>
        </p:nvSpPr>
        <p:spPr>
          <a:xfrm>
            <a:off x="4465502" y="185468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Initiation Zumba</a:t>
            </a:r>
          </a:p>
        </p:txBody>
      </p:sp>
    </p:spTree>
    <p:extLst>
      <p:ext uri="{BB962C8B-B14F-4D97-AF65-F5344CB8AC3E}">
        <p14:creationId xmlns:p14="http://schemas.microsoft.com/office/powerpoint/2010/main" val="5558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mur, chaussures&#10;&#10;Description générée automatiquement">
            <a:extLst>
              <a:ext uri="{FF2B5EF4-FFF2-40B4-BE49-F238E27FC236}">
                <a16:creationId xmlns:a16="http://schemas.microsoft.com/office/drawing/2014/main" id="{EDFAB560-9761-E572-16D8-84ED3CFA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/>
          <a:stretch/>
        </p:blipFill>
        <p:spPr>
          <a:xfrm>
            <a:off x="1667773" y="673100"/>
            <a:ext cx="8856453" cy="60770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54D2DE-0420-0F66-C708-1BD1743826A1}"/>
              </a:ext>
            </a:extLst>
          </p:cNvPr>
          <p:cNvSpPr txBox="1"/>
          <p:nvPr/>
        </p:nvSpPr>
        <p:spPr>
          <a:xfrm>
            <a:off x="4465502" y="133803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Visite à la RPA</a:t>
            </a:r>
          </a:p>
        </p:txBody>
      </p:sp>
    </p:spTree>
    <p:extLst>
      <p:ext uri="{BB962C8B-B14F-4D97-AF65-F5344CB8AC3E}">
        <p14:creationId xmlns:p14="http://schemas.microsoft.com/office/powerpoint/2010/main" val="2290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arbre, plein air&#10;&#10;Description générée automatiquement">
            <a:extLst>
              <a:ext uri="{FF2B5EF4-FFF2-40B4-BE49-F238E27FC236}">
                <a16:creationId xmlns:a16="http://schemas.microsoft.com/office/drawing/2014/main" id="{B11E17BC-EE0D-A964-6CC7-DFBAA303D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68" y="623722"/>
            <a:ext cx="9137864" cy="60691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AD1C108-500A-DBE7-06C9-A01A10045985}"/>
              </a:ext>
            </a:extLst>
          </p:cNvPr>
          <p:cNvSpPr txBox="1"/>
          <p:nvPr/>
        </p:nvSpPr>
        <p:spPr>
          <a:xfrm>
            <a:off x="2321651" y="165100"/>
            <a:ext cx="75486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Inauguration de la chaussée et des pistes cyclables, Rue des Bois</a:t>
            </a:r>
          </a:p>
        </p:txBody>
      </p:sp>
    </p:spTree>
    <p:extLst>
      <p:ext uri="{BB962C8B-B14F-4D97-AF65-F5344CB8AC3E}">
        <p14:creationId xmlns:p14="http://schemas.microsoft.com/office/powerpoint/2010/main" val="16993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habits, personne, mur&#10;&#10;Description générée automatiquement">
            <a:extLst>
              <a:ext uri="{FF2B5EF4-FFF2-40B4-BE49-F238E27FC236}">
                <a16:creationId xmlns:a16="http://schemas.microsoft.com/office/drawing/2014/main" id="{EC290718-A410-C399-8FD8-7A9A3D94A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"/>
          <a:stretch/>
        </p:blipFill>
        <p:spPr>
          <a:xfrm>
            <a:off x="1482618" y="787972"/>
            <a:ext cx="9226764" cy="581602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5D30A7D-C5B2-F179-3EF7-B0B1F3385C6B}"/>
              </a:ext>
            </a:extLst>
          </p:cNvPr>
          <p:cNvSpPr txBox="1"/>
          <p:nvPr/>
        </p:nvSpPr>
        <p:spPr>
          <a:xfrm>
            <a:off x="1993900" y="254001"/>
            <a:ext cx="8204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Inauguration de centre de vidéo-surveillance de la Police Municipale</a:t>
            </a:r>
          </a:p>
        </p:txBody>
      </p:sp>
    </p:spTree>
    <p:extLst>
      <p:ext uri="{BB962C8B-B14F-4D97-AF65-F5344CB8AC3E}">
        <p14:creationId xmlns:p14="http://schemas.microsoft.com/office/powerpoint/2010/main" val="9260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plein air, ciel&#10;&#10;Description générée automatiquement">
            <a:extLst>
              <a:ext uri="{FF2B5EF4-FFF2-40B4-BE49-F238E27FC236}">
                <a16:creationId xmlns:a16="http://schemas.microsoft.com/office/drawing/2014/main" id="{77424009-A770-4AD5-0C87-C544CC06C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/>
          <a:stretch/>
        </p:blipFill>
        <p:spPr>
          <a:xfrm>
            <a:off x="1549400" y="711200"/>
            <a:ext cx="9093200" cy="5943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ABE5AA-5B68-22EA-1B09-7749A920F713}"/>
              </a:ext>
            </a:extLst>
          </p:cNvPr>
          <p:cNvSpPr txBox="1"/>
          <p:nvPr/>
        </p:nvSpPr>
        <p:spPr>
          <a:xfrm>
            <a:off x="2804251" y="190500"/>
            <a:ext cx="65834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Inauguration des logements et voirie, rue de l’Egalité</a:t>
            </a:r>
          </a:p>
        </p:txBody>
      </p:sp>
    </p:spTree>
    <p:extLst>
      <p:ext uri="{BB962C8B-B14F-4D97-AF65-F5344CB8AC3E}">
        <p14:creationId xmlns:p14="http://schemas.microsoft.com/office/powerpoint/2010/main" val="18942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plein air, habits, personne&#10;&#10;Description générée automatiquement">
            <a:extLst>
              <a:ext uri="{FF2B5EF4-FFF2-40B4-BE49-F238E27FC236}">
                <a16:creationId xmlns:a16="http://schemas.microsoft.com/office/drawing/2014/main" id="{5F63D41A-870B-A980-EACE-81F7D00C9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6" b="2265"/>
          <a:stretch/>
        </p:blipFill>
        <p:spPr>
          <a:xfrm>
            <a:off x="1862766" y="736600"/>
            <a:ext cx="8466466" cy="60156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43B3038-9891-1E85-EC6E-D66E39ED6BB6}"/>
              </a:ext>
            </a:extLst>
          </p:cNvPr>
          <p:cNvSpPr txBox="1"/>
          <p:nvPr/>
        </p:nvSpPr>
        <p:spPr>
          <a:xfrm>
            <a:off x="4191916" y="234548"/>
            <a:ext cx="380816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Commémoration du 8 mai 1945</a:t>
            </a:r>
          </a:p>
        </p:txBody>
      </p:sp>
    </p:spTree>
    <p:extLst>
      <p:ext uri="{BB962C8B-B14F-4D97-AF65-F5344CB8AC3E}">
        <p14:creationId xmlns:p14="http://schemas.microsoft.com/office/powerpoint/2010/main" val="37085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ein air, habits, chaussures, personne&#10;&#10;Description générée automatiquement">
            <a:extLst>
              <a:ext uri="{FF2B5EF4-FFF2-40B4-BE49-F238E27FC236}">
                <a16:creationId xmlns:a16="http://schemas.microsoft.com/office/drawing/2014/main" id="{C1954E87-C775-AE40-944D-082CF9B26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/>
          <a:stretch/>
        </p:blipFill>
        <p:spPr>
          <a:xfrm>
            <a:off x="1148105" y="635000"/>
            <a:ext cx="9895790" cy="60802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BC91E03-92B8-CD7E-513F-A85BB9B6238B}"/>
              </a:ext>
            </a:extLst>
          </p:cNvPr>
          <p:cNvSpPr txBox="1"/>
          <p:nvPr/>
        </p:nvSpPr>
        <p:spPr>
          <a:xfrm>
            <a:off x="4465503" y="142711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La cavalcade</a:t>
            </a:r>
          </a:p>
        </p:txBody>
      </p:sp>
    </p:spTree>
    <p:extLst>
      <p:ext uri="{BB962C8B-B14F-4D97-AF65-F5344CB8AC3E}">
        <p14:creationId xmlns:p14="http://schemas.microsoft.com/office/powerpoint/2010/main" val="6890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A32FFE-5284-0B2B-BBA9-7278203CC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88" r="9085" b="-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F21684-96F8-757E-1874-72F76724E4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746866"/>
              </p:ext>
            </p:extLst>
          </p:nvPr>
        </p:nvGraphicFramePr>
        <p:xfrm>
          <a:off x="250165" y="621102"/>
          <a:ext cx="11589569" cy="4339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06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plein air, personne, robe&#10;&#10;Description générée automatiquement">
            <a:extLst>
              <a:ext uri="{FF2B5EF4-FFF2-40B4-BE49-F238E27FC236}">
                <a16:creationId xmlns:a16="http://schemas.microsoft.com/office/drawing/2014/main" id="{75A815D5-1C21-6D9B-76F8-525C2A00BF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85"/>
          <a:stretch/>
        </p:blipFill>
        <p:spPr>
          <a:xfrm>
            <a:off x="1100659" y="647699"/>
            <a:ext cx="9990681" cy="60991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BE63801-CE5F-B452-A0D4-7E68969538B1}"/>
              </a:ext>
            </a:extLst>
          </p:cNvPr>
          <p:cNvSpPr txBox="1"/>
          <p:nvPr/>
        </p:nvSpPr>
        <p:spPr>
          <a:xfrm>
            <a:off x="2357095" y="150637"/>
            <a:ext cx="747780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Défilé de la Reine et de ses Dauphines lors de la Fête Patronale</a:t>
            </a:r>
          </a:p>
        </p:txBody>
      </p:sp>
    </p:spTree>
    <p:extLst>
      <p:ext uri="{BB962C8B-B14F-4D97-AF65-F5344CB8AC3E}">
        <p14:creationId xmlns:p14="http://schemas.microsoft.com/office/powerpoint/2010/main" val="511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carnaval, chaussures&#10;&#10;Description générée automatiquement">
            <a:extLst>
              <a:ext uri="{FF2B5EF4-FFF2-40B4-BE49-F238E27FC236}">
                <a16:creationId xmlns:a16="http://schemas.microsoft.com/office/drawing/2014/main" id="{A7983370-4A13-3116-7B5B-AA4BED9AF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/>
          <a:stretch/>
        </p:blipFill>
        <p:spPr>
          <a:xfrm>
            <a:off x="2924709" y="596900"/>
            <a:ext cx="6342581" cy="61356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8E7B80F-EE55-E3EC-3551-4182C4067140}"/>
              </a:ext>
            </a:extLst>
          </p:cNvPr>
          <p:cNvSpPr txBox="1"/>
          <p:nvPr/>
        </p:nvSpPr>
        <p:spPr>
          <a:xfrm>
            <a:off x="4858436" y="125438"/>
            <a:ext cx="24751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Fête Patronale</a:t>
            </a:r>
          </a:p>
        </p:txBody>
      </p:sp>
    </p:spTree>
    <p:extLst>
      <p:ext uri="{BB962C8B-B14F-4D97-AF65-F5344CB8AC3E}">
        <p14:creationId xmlns:p14="http://schemas.microsoft.com/office/powerpoint/2010/main" val="40808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chaussures, homme&#10;&#10;Description générée automatiquement">
            <a:extLst>
              <a:ext uri="{FF2B5EF4-FFF2-40B4-BE49-F238E27FC236}">
                <a16:creationId xmlns:a16="http://schemas.microsoft.com/office/drawing/2014/main" id="{CCCF292F-F457-51DB-8221-280BFACB0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/>
          <a:stretch/>
        </p:blipFill>
        <p:spPr>
          <a:xfrm>
            <a:off x="1685026" y="596900"/>
            <a:ext cx="8821947" cy="61403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ECA571D-8997-9E8B-C90B-FBC81A750D10}"/>
              </a:ext>
            </a:extLst>
          </p:cNvPr>
          <p:cNvSpPr txBox="1"/>
          <p:nvPr/>
        </p:nvSpPr>
        <p:spPr>
          <a:xfrm>
            <a:off x="4465502" y="120770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Week-end Jeux Vidéos</a:t>
            </a:r>
          </a:p>
        </p:txBody>
      </p:sp>
    </p:spTree>
    <p:extLst>
      <p:ext uri="{BB962C8B-B14F-4D97-AF65-F5344CB8AC3E}">
        <p14:creationId xmlns:p14="http://schemas.microsoft.com/office/powerpoint/2010/main" val="5109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50295C0-3BC8-80CB-CAF2-503ABD1C8E02}"/>
              </a:ext>
            </a:extLst>
          </p:cNvPr>
          <p:cNvSpPr txBox="1"/>
          <p:nvPr/>
        </p:nvSpPr>
        <p:spPr>
          <a:xfrm>
            <a:off x="4465502" y="163597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Week-end Jeux Vidéos</a:t>
            </a:r>
          </a:p>
        </p:txBody>
      </p:sp>
      <p:pic>
        <p:nvPicPr>
          <p:cNvPr id="5" name="Image 4" descr="Une image contenant habits, scène, chaussures, intérieur&#10;&#10;Description générée automatiquement">
            <a:extLst>
              <a:ext uri="{FF2B5EF4-FFF2-40B4-BE49-F238E27FC236}">
                <a16:creationId xmlns:a16="http://schemas.microsoft.com/office/drawing/2014/main" id="{395E8F57-7D39-D365-F7FF-A4AC7ED55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"/>
          <a:stretch/>
        </p:blipFill>
        <p:spPr>
          <a:xfrm>
            <a:off x="1955800" y="647700"/>
            <a:ext cx="8280400" cy="604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54CFCA7-5914-2454-08C9-6CD1BDE35314}"/>
              </a:ext>
            </a:extLst>
          </p:cNvPr>
          <p:cNvSpPr txBox="1"/>
          <p:nvPr/>
        </p:nvSpPr>
        <p:spPr>
          <a:xfrm>
            <a:off x="4465502" y="156353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Verneuil Games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D6A669-8409-6A37-0761-3C3A7884F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0"/>
          <a:stretch/>
        </p:blipFill>
        <p:spPr>
          <a:xfrm>
            <a:off x="1028700" y="698423"/>
            <a:ext cx="10134600" cy="60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habits, plein air, personne&#10;&#10;Description générée automatiquement">
            <a:extLst>
              <a:ext uri="{FF2B5EF4-FFF2-40B4-BE49-F238E27FC236}">
                <a16:creationId xmlns:a16="http://schemas.microsoft.com/office/drawing/2014/main" id="{A15B83AB-EB03-C734-34AD-D334EC4DA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/>
          <a:stretch/>
        </p:blipFill>
        <p:spPr>
          <a:xfrm>
            <a:off x="1805796" y="685799"/>
            <a:ext cx="8580408" cy="596085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169C0D9-C615-4621-0B3A-703BEDC01301}"/>
              </a:ext>
            </a:extLst>
          </p:cNvPr>
          <p:cNvSpPr txBox="1"/>
          <p:nvPr/>
        </p:nvSpPr>
        <p:spPr>
          <a:xfrm>
            <a:off x="4465503" y="211347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Verneuil Games</a:t>
            </a:r>
          </a:p>
        </p:txBody>
      </p:sp>
    </p:spTree>
    <p:extLst>
      <p:ext uri="{BB962C8B-B14F-4D97-AF65-F5344CB8AC3E}">
        <p14:creationId xmlns:p14="http://schemas.microsoft.com/office/powerpoint/2010/main" val="40850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aint-Sylvestre, Premier de l’An, ciel, Nouvel an&#10;&#10;Description générée automatiquement">
            <a:extLst>
              <a:ext uri="{FF2B5EF4-FFF2-40B4-BE49-F238E27FC236}">
                <a16:creationId xmlns:a16="http://schemas.microsoft.com/office/drawing/2014/main" id="{E82F3460-55CE-A112-259A-03C5FC400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>
          <a:xfrm>
            <a:off x="355122" y="658000"/>
            <a:ext cx="5864524" cy="5703261"/>
          </a:xfrm>
          <a:prstGeom prst="rect">
            <a:avLst/>
          </a:prstGeom>
        </p:spPr>
      </p:pic>
      <p:pic>
        <p:nvPicPr>
          <p:cNvPr id="5" name="Image 4" descr="Une image contenant ciel, plein air, homme, personne&#10;&#10;Description générée automatiquement">
            <a:extLst>
              <a:ext uri="{FF2B5EF4-FFF2-40B4-BE49-F238E27FC236}">
                <a16:creationId xmlns:a16="http://schemas.microsoft.com/office/drawing/2014/main" id="{53624E80-C587-41D8-8F0A-9A6EA6B0A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/>
          <a:stretch/>
        </p:blipFill>
        <p:spPr>
          <a:xfrm>
            <a:off x="7185084" y="660400"/>
            <a:ext cx="4400192" cy="57032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8E7CEF9-0EE6-4B46-6709-0225CD1CF4CA}"/>
              </a:ext>
            </a:extLst>
          </p:cNvPr>
          <p:cNvSpPr txBox="1"/>
          <p:nvPr/>
        </p:nvSpPr>
        <p:spPr>
          <a:xfrm>
            <a:off x="3483790" y="156312"/>
            <a:ext cx="54717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Feu d’artifice et commémoration du 14 juillet</a:t>
            </a:r>
          </a:p>
        </p:txBody>
      </p:sp>
    </p:spTree>
    <p:extLst>
      <p:ext uri="{BB962C8B-B14F-4D97-AF65-F5344CB8AC3E}">
        <p14:creationId xmlns:p14="http://schemas.microsoft.com/office/powerpoint/2010/main" val="2590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plein air, habits, personne&#10;&#10;Description générée automatiquement">
            <a:extLst>
              <a:ext uri="{FF2B5EF4-FFF2-40B4-BE49-F238E27FC236}">
                <a16:creationId xmlns:a16="http://schemas.microsoft.com/office/drawing/2014/main" id="{129977E1-B28B-A74F-15FD-127F24A0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5" b="1"/>
          <a:stretch/>
        </p:blipFill>
        <p:spPr>
          <a:xfrm>
            <a:off x="1301750" y="647700"/>
            <a:ext cx="9588500" cy="594682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1BC729-578B-D5A9-A60B-17C7ED6488F6}"/>
              </a:ext>
            </a:extLst>
          </p:cNvPr>
          <p:cNvSpPr txBox="1"/>
          <p:nvPr/>
        </p:nvSpPr>
        <p:spPr>
          <a:xfrm>
            <a:off x="4239122" y="174571"/>
            <a:ext cx="37137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Distribution des Lampions</a:t>
            </a:r>
          </a:p>
        </p:txBody>
      </p:sp>
    </p:spTree>
    <p:extLst>
      <p:ext uri="{BB962C8B-B14F-4D97-AF65-F5344CB8AC3E}">
        <p14:creationId xmlns:p14="http://schemas.microsoft.com/office/powerpoint/2010/main" val="34471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homme, plein air&#10;&#10;Description générée automatiquement">
            <a:extLst>
              <a:ext uri="{FF2B5EF4-FFF2-40B4-BE49-F238E27FC236}">
                <a16:creationId xmlns:a16="http://schemas.microsoft.com/office/drawing/2014/main" id="{EF8821C6-7660-9718-9A61-8D80E24DD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62" y="137299"/>
            <a:ext cx="4893788" cy="65250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C00CA8-8EDF-ABFC-2CA8-58ECC6513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5070" y="1267670"/>
            <a:ext cx="6466700" cy="43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oue, Roue de vélo, personne, vélo&#10;&#10;Description générée automatiquement">
            <a:extLst>
              <a:ext uri="{FF2B5EF4-FFF2-40B4-BE49-F238E27FC236}">
                <a16:creationId xmlns:a16="http://schemas.microsoft.com/office/drawing/2014/main" id="{A41A7F28-AFF7-DA29-8B5E-674B2E9B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/>
          <a:stretch/>
        </p:blipFill>
        <p:spPr>
          <a:xfrm>
            <a:off x="1515118" y="698500"/>
            <a:ext cx="9161763" cy="57939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E1E2F4E-EA99-D555-9EFB-A5F302502AB2}"/>
              </a:ext>
            </a:extLst>
          </p:cNvPr>
          <p:cNvSpPr txBox="1"/>
          <p:nvPr/>
        </p:nvSpPr>
        <p:spPr>
          <a:xfrm>
            <a:off x="4142340" y="180869"/>
            <a:ext cx="390731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L’équipe de « Rouler pour aider »</a:t>
            </a:r>
          </a:p>
        </p:txBody>
      </p:sp>
    </p:spTree>
    <p:extLst>
      <p:ext uri="{BB962C8B-B14F-4D97-AF65-F5344CB8AC3E}">
        <p14:creationId xmlns:p14="http://schemas.microsoft.com/office/powerpoint/2010/main" val="33090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abits, personne, homme, personnes&#10;&#10;Description générée automatiquement">
            <a:extLst>
              <a:ext uri="{FF2B5EF4-FFF2-40B4-BE49-F238E27FC236}">
                <a16:creationId xmlns:a16="http://schemas.microsoft.com/office/drawing/2014/main" id="{46D0320D-D079-DC3D-F8D8-BF11E887F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"/>
          <a:stretch/>
        </p:blipFill>
        <p:spPr>
          <a:xfrm>
            <a:off x="1486834" y="672028"/>
            <a:ext cx="9218332" cy="59601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BB9F73-A7A4-61FD-C02D-1367DEAECFFD}"/>
              </a:ext>
            </a:extLst>
          </p:cNvPr>
          <p:cNvSpPr txBox="1"/>
          <p:nvPr/>
        </p:nvSpPr>
        <p:spPr>
          <a:xfrm>
            <a:off x="4759286" y="225847"/>
            <a:ext cx="26734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Soirée des Méritants</a:t>
            </a:r>
          </a:p>
        </p:txBody>
      </p:sp>
    </p:spTree>
    <p:extLst>
      <p:ext uri="{BB962C8B-B14F-4D97-AF65-F5344CB8AC3E}">
        <p14:creationId xmlns:p14="http://schemas.microsoft.com/office/powerpoint/2010/main" val="26864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oue de vélo, personne, plein air, roue&#10;&#10;Description générée automatiquement">
            <a:extLst>
              <a:ext uri="{FF2B5EF4-FFF2-40B4-BE49-F238E27FC236}">
                <a16:creationId xmlns:a16="http://schemas.microsoft.com/office/drawing/2014/main" id="{BF9FA138-39B0-51D5-157E-911747961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6"/>
          <a:stretch/>
        </p:blipFill>
        <p:spPr>
          <a:xfrm>
            <a:off x="6697274" y="869097"/>
            <a:ext cx="4843076" cy="5820369"/>
          </a:xfrm>
          <a:prstGeom prst="rect">
            <a:avLst/>
          </a:prstGeom>
        </p:spPr>
      </p:pic>
      <p:pic>
        <p:nvPicPr>
          <p:cNvPr id="5" name="Image 4" descr="Une image contenant Roue de vélo, roue, plein air, Véhicule terrestre&#10;&#10;Description générée automatiquement">
            <a:extLst>
              <a:ext uri="{FF2B5EF4-FFF2-40B4-BE49-F238E27FC236}">
                <a16:creationId xmlns:a16="http://schemas.microsoft.com/office/drawing/2014/main" id="{51D7D365-FDAF-36A5-B909-C24F8DAD0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7"/>
          <a:stretch/>
        </p:blipFill>
        <p:spPr>
          <a:xfrm>
            <a:off x="647277" y="869099"/>
            <a:ext cx="4847450" cy="58203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F4FCE5-2E9F-5A3D-4861-53A795672657}"/>
              </a:ext>
            </a:extLst>
          </p:cNvPr>
          <p:cNvSpPr txBox="1"/>
          <p:nvPr/>
        </p:nvSpPr>
        <p:spPr>
          <a:xfrm>
            <a:off x="3874572" y="365900"/>
            <a:ext cx="44428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Arrivée à Verneuil de nos champions</a:t>
            </a:r>
          </a:p>
        </p:txBody>
      </p:sp>
    </p:spTree>
    <p:extLst>
      <p:ext uri="{BB962C8B-B14F-4D97-AF65-F5344CB8AC3E}">
        <p14:creationId xmlns:p14="http://schemas.microsoft.com/office/powerpoint/2010/main" val="23855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lein air, Roue de vélo, véhicule&#10;&#10;Description générée automatiquement">
            <a:extLst>
              <a:ext uri="{FF2B5EF4-FFF2-40B4-BE49-F238E27FC236}">
                <a16:creationId xmlns:a16="http://schemas.microsoft.com/office/drawing/2014/main" id="{AB8FF29C-43C7-9008-4A6B-EB25D2199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"/>
          <a:stretch/>
        </p:blipFill>
        <p:spPr>
          <a:xfrm>
            <a:off x="438107" y="512413"/>
            <a:ext cx="11315786" cy="58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bâtiment, pot de fleurs, Aménagement paysager&#10;&#10;Description générée automatiquement">
            <a:extLst>
              <a:ext uri="{FF2B5EF4-FFF2-40B4-BE49-F238E27FC236}">
                <a16:creationId xmlns:a16="http://schemas.microsoft.com/office/drawing/2014/main" id="{29EFD8B7-C98D-EA61-AC6B-F23FF2A4F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/>
          <a:stretch/>
        </p:blipFill>
        <p:spPr>
          <a:xfrm>
            <a:off x="1186923" y="647700"/>
            <a:ext cx="9818153" cy="604180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DE62EA-5639-355D-1958-85BE88B5F6B8}"/>
              </a:ext>
            </a:extLst>
          </p:cNvPr>
          <p:cNvSpPr txBox="1"/>
          <p:nvPr/>
        </p:nvSpPr>
        <p:spPr>
          <a:xfrm>
            <a:off x="3872427" y="168494"/>
            <a:ext cx="444714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Concours annuel des maisons fleuries</a:t>
            </a:r>
          </a:p>
        </p:txBody>
      </p:sp>
    </p:spTree>
    <p:extLst>
      <p:ext uri="{BB962C8B-B14F-4D97-AF65-F5344CB8AC3E}">
        <p14:creationId xmlns:p14="http://schemas.microsoft.com/office/powerpoint/2010/main" val="42873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yard, bâtiment, Aménagement paysager&#10;&#10;Description générée automatiquement">
            <a:extLst>
              <a:ext uri="{FF2B5EF4-FFF2-40B4-BE49-F238E27FC236}">
                <a16:creationId xmlns:a16="http://schemas.microsoft.com/office/drawing/2014/main" id="{6FF141D6-4E7A-FA5A-709B-9DEC280DD0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52" y="131252"/>
            <a:ext cx="9930296" cy="65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éhicule, Véhicule terrestre, roue, transport&#10;&#10;Description générée automatiquement">
            <a:extLst>
              <a:ext uri="{FF2B5EF4-FFF2-40B4-BE49-F238E27FC236}">
                <a16:creationId xmlns:a16="http://schemas.microsoft.com/office/drawing/2014/main" id="{52AEC627-7CD9-476E-6432-D72E63447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1"/>
          <a:stretch/>
        </p:blipFill>
        <p:spPr>
          <a:xfrm>
            <a:off x="1231060" y="710855"/>
            <a:ext cx="9729877" cy="596109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0470F3-543B-ECFC-2F45-881E0B59DABD}"/>
              </a:ext>
            </a:extLst>
          </p:cNvPr>
          <p:cNvSpPr txBox="1"/>
          <p:nvPr/>
        </p:nvSpPr>
        <p:spPr>
          <a:xfrm>
            <a:off x="2848280" y="186052"/>
            <a:ext cx="64954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Commémoration des 80 ans de la libération de Verneuil</a:t>
            </a:r>
          </a:p>
        </p:txBody>
      </p:sp>
    </p:spTree>
    <p:extLst>
      <p:ext uri="{BB962C8B-B14F-4D97-AF65-F5344CB8AC3E}">
        <p14:creationId xmlns:p14="http://schemas.microsoft.com/office/powerpoint/2010/main" val="35352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éhicule, Véhicule terrestre, roue, pneu&#10;&#10;Description générée automatiquement">
            <a:extLst>
              <a:ext uri="{FF2B5EF4-FFF2-40B4-BE49-F238E27FC236}">
                <a16:creationId xmlns:a16="http://schemas.microsoft.com/office/drawing/2014/main" id="{98F581A1-740F-A088-6F85-6D5AA2A95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9" y="85066"/>
            <a:ext cx="10031802" cy="668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vion, transport, plein air, Transport aérien&#10;&#10;Description générée automatiquement">
            <a:extLst>
              <a:ext uri="{FF2B5EF4-FFF2-40B4-BE49-F238E27FC236}">
                <a16:creationId xmlns:a16="http://schemas.microsoft.com/office/drawing/2014/main" id="{912F7DF8-47A0-9E40-FCBC-047E920D5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1" y="1530453"/>
            <a:ext cx="5696310" cy="3797094"/>
          </a:xfrm>
          <a:prstGeom prst="rect">
            <a:avLst/>
          </a:prstGeom>
        </p:spPr>
      </p:pic>
      <p:pic>
        <p:nvPicPr>
          <p:cNvPr id="5" name="Image 4" descr="Une image contenant transport, avion, ciel, Transport aérien&#10;&#10;Description générée automatiquement">
            <a:extLst>
              <a:ext uri="{FF2B5EF4-FFF2-40B4-BE49-F238E27FC236}">
                <a16:creationId xmlns:a16="http://schemas.microsoft.com/office/drawing/2014/main" id="{55F06071-54DF-2D05-B8FB-65CB71356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28" y="1530453"/>
            <a:ext cx="5695641" cy="37970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3E3122-4977-82D4-AF7A-92E54C2140CB}"/>
              </a:ext>
            </a:extLst>
          </p:cNvPr>
          <p:cNvSpPr txBox="1"/>
          <p:nvPr/>
        </p:nvSpPr>
        <p:spPr>
          <a:xfrm>
            <a:off x="1848828" y="799641"/>
            <a:ext cx="8915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Survol de Verneuil par 3 avions de chasse de la seconde guerre mondiale</a:t>
            </a:r>
          </a:p>
        </p:txBody>
      </p:sp>
    </p:spTree>
    <p:extLst>
      <p:ext uri="{BB962C8B-B14F-4D97-AF65-F5344CB8AC3E}">
        <p14:creationId xmlns:p14="http://schemas.microsoft.com/office/powerpoint/2010/main" val="39099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ransport, avion, ciel, Aviation générale&#10;&#10;Description générée automatiquement">
            <a:extLst>
              <a:ext uri="{FF2B5EF4-FFF2-40B4-BE49-F238E27FC236}">
                <a16:creationId xmlns:a16="http://schemas.microsoft.com/office/drawing/2014/main" id="{F3754A54-1AE3-D7D4-BBF0-A04253EBB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0" y="258233"/>
            <a:ext cx="9512300" cy="634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plein air, chaussures&#10;&#10;Description générée automatiquement">
            <a:extLst>
              <a:ext uri="{FF2B5EF4-FFF2-40B4-BE49-F238E27FC236}">
                <a16:creationId xmlns:a16="http://schemas.microsoft.com/office/drawing/2014/main" id="{4AF86F81-6720-B3AC-929B-433E1556F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3"/>
          <a:stretch/>
        </p:blipFill>
        <p:spPr>
          <a:xfrm>
            <a:off x="1179303" y="647700"/>
            <a:ext cx="9833394" cy="60590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D9301D-8E8F-E322-1B31-73D35A2FEEE5}"/>
              </a:ext>
            </a:extLst>
          </p:cNvPr>
          <p:cNvSpPr txBox="1"/>
          <p:nvPr/>
        </p:nvSpPr>
        <p:spPr>
          <a:xfrm>
            <a:off x="3084722" y="162639"/>
            <a:ext cx="60225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L’ensemble des participants de la commémoration</a:t>
            </a:r>
          </a:p>
        </p:txBody>
      </p:sp>
    </p:spTree>
    <p:extLst>
      <p:ext uri="{BB962C8B-B14F-4D97-AF65-F5344CB8AC3E}">
        <p14:creationId xmlns:p14="http://schemas.microsoft.com/office/powerpoint/2010/main" val="39828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lein air, personne, groupe&#10;&#10;Description générée automatiquement">
            <a:extLst>
              <a:ext uri="{FF2B5EF4-FFF2-40B4-BE49-F238E27FC236}">
                <a16:creationId xmlns:a16="http://schemas.microsoft.com/office/drawing/2014/main" id="{5BF57519-B95A-61F7-87FC-0E66ECD24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/>
          <a:stretch/>
        </p:blipFill>
        <p:spPr>
          <a:xfrm>
            <a:off x="232913" y="939799"/>
            <a:ext cx="11726174" cy="51275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52770F-DF1D-A922-214A-7D1879A21A05}"/>
              </a:ext>
            </a:extLst>
          </p:cNvPr>
          <p:cNvSpPr txBox="1"/>
          <p:nvPr/>
        </p:nvSpPr>
        <p:spPr>
          <a:xfrm>
            <a:off x="4465502" y="418641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Sortie du CCAS</a:t>
            </a:r>
          </a:p>
        </p:txBody>
      </p:sp>
    </p:spTree>
    <p:extLst>
      <p:ext uri="{BB962C8B-B14F-4D97-AF65-F5344CB8AC3E}">
        <p14:creationId xmlns:p14="http://schemas.microsoft.com/office/powerpoint/2010/main" val="42501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abits, personne, homme, intérieur&#10;&#10;Description générée automatiquement">
            <a:extLst>
              <a:ext uri="{FF2B5EF4-FFF2-40B4-BE49-F238E27FC236}">
                <a16:creationId xmlns:a16="http://schemas.microsoft.com/office/drawing/2014/main" id="{1E04A813-39EC-0B54-F53A-E4323BD75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09" y="674784"/>
            <a:ext cx="9151982" cy="607855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00295B2-8789-8B8D-B861-C5C17995B005}"/>
              </a:ext>
            </a:extLst>
          </p:cNvPr>
          <p:cNvSpPr txBox="1"/>
          <p:nvPr/>
        </p:nvSpPr>
        <p:spPr>
          <a:xfrm>
            <a:off x="3789801" y="198039"/>
            <a:ext cx="461239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Soirée des Méritants, les récompensés</a:t>
            </a:r>
          </a:p>
        </p:txBody>
      </p:sp>
    </p:spTree>
    <p:extLst>
      <p:ext uri="{BB962C8B-B14F-4D97-AF65-F5344CB8AC3E}">
        <p14:creationId xmlns:p14="http://schemas.microsoft.com/office/powerpoint/2010/main" val="40563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homme, personne, Visage humain&#10;&#10;Description générée automatiquement">
            <a:extLst>
              <a:ext uri="{FF2B5EF4-FFF2-40B4-BE49-F238E27FC236}">
                <a16:creationId xmlns:a16="http://schemas.microsoft.com/office/drawing/2014/main" id="{125C1543-2B30-63FB-000F-48AD926FA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877252"/>
            <a:ext cx="11341100" cy="51034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8B3F2B-FC30-A4BB-87E9-6E67C4EBAE0E}"/>
              </a:ext>
            </a:extLst>
          </p:cNvPr>
          <p:cNvSpPr txBox="1"/>
          <p:nvPr/>
        </p:nvSpPr>
        <p:spPr>
          <a:xfrm>
            <a:off x="4465503" y="374574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Sortie du CCAS</a:t>
            </a:r>
          </a:p>
        </p:txBody>
      </p:sp>
    </p:spTree>
    <p:extLst>
      <p:ext uri="{BB962C8B-B14F-4D97-AF65-F5344CB8AC3E}">
        <p14:creationId xmlns:p14="http://schemas.microsoft.com/office/powerpoint/2010/main" val="5412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Visage humain, femme, personne&#10;&#10;Description générée automatiquement">
            <a:extLst>
              <a:ext uri="{FF2B5EF4-FFF2-40B4-BE49-F238E27FC236}">
                <a16:creationId xmlns:a16="http://schemas.microsoft.com/office/drawing/2014/main" id="{16ED5361-D81D-A6E2-EE04-68EDC41AE4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"/>
          <a:stretch/>
        </p:blipFill>
        <p:spPr>
          <a:xfrm>
            <a:off x="1495318" y="673100"/>
            <a:ext cx="9201364" cy="60071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9DDE694-4B09-0953-96D9-9C309D081AC5}"/>
              </a:ext>
            </a:extLst>
          </p:cNvPr>
          <p:cNvSpPr txBox="1"/>
          <p:nvPr/>
        </p:nvSpPr>
        <p:spPr>
          <a:xfrm>
            <a:off x="4791801" y="177800"/>
            <a:ext cx="26083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Repas des Aînés</a:t>
            </a:r>
          </a:p>
        </p:txBody>
      </p:sp>
    </p:spTree>
    <p:extLst>
      <p:ext uri="{BB962C8B-B14F-4D97-AF65-F5344CB8AC3E}">
        <p14:creationId xmlns:p14="http://schemas.microsoft.com/office/powerpoint/2010/main" val="334001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femme, intérieur&#10;&#10;Description générée automatiquement">
            <a:extLst>
              <a:ext uri="{FF2B5EF4-FFF2-40B4-BE49-F238E27FC236}">
                <a16:creationId xmlns:a16="http://schemas.microsoft.com/office/drawing/2014/main" id="{9A82357F-AAC7-191C-3E17-2FF899AEEB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/>
          <a:stretch/>
        </p:blipFill>
        <p:spPr>
          <a:xfrm>
            <a:off x="1209568" y="736600"/>
            <a:ext cx="9772864" cy="59378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EB8929-480D-F0AF-BEAF-6E27BBA2CAAE}"/>
              </a:ext>
            </a:extLst>
          </p:cNvPr>
          <p:cNvSpPr txBox="1"/>
          <p:nvPr/>
        </p:nvSpPr>
        <p:spPr>
          <a:xfrm>
            <a:off x="4880701" y="278368"/>
            <a:ext cx="24305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Repas des Aînés</a:t>
            </a:r>
          </a:p>
        </p:txBody>
      </p:sp>
    </p:spTree>
    <p:extLst>
      <p:ext uri="{BB962C8B-B14F-4D97-AF65-F5344CB8AC3E}">
        <p14:creationId xmlns:p14="http://schemas.microsoft.com/office/powerpoint/2010/main" val="321787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haussures, personne, halloween&#10;&#10;Description générée automatiquement">
            <a:extLst>
              <a:ext uri="{FF2B5EF4-FFF2-40B4-BE49-F238E27FC236}">
                <a16:creationId xmlns:a16="http://schemas.microsoft.com/office/drawing/2014/main" id="{E5F324A5-AAE9-B73D-8120-E6C8A9C52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/>
          <a:stretch/>
        </p:blipFill>
        <p:spPr>
          <a:xfrm>
            <a:off x="1736785" y="660400"/>
            <a:ext cx="8718430" cy="60380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DF6D994-5095-47D6-EB40-54BFF9BD7FD0}"/>
              </a:ext>
            </a:extLst>
          </p:cNvPr>
          <p:cNvSpPr txBox="1"/>
          <p:nvPr/>
        </p:nvSpPr>
        <p:spPr>
          <a:xfrm>
            <a:off x="4465503" y="187244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Spectacle d’Halloween</a:t>
            </a:r>
          </a:p>
        </p:txBody>
      </p:sp>
    </p:spTree>
    <p:extLst>
      <p:ext uri="{BB962C8B-B14F-4D97-AF65-F5344CB8AC3E}">
        <p14:creationId xmlns:p14="http://schemas.microsoft.com/office/powerpoint/2010/main" val="29719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, habits, mur, personne&#10;&#10;Description générée automatiquement">
            <a:extLst>
              <a:ext uri="{FF2B5EF4-FFF2-40B4-BE49-F238E27FC236}">
                <a16:creationId xmlns:a16="http://schemas.microsoft.com/office/drawing/2014/main" id="{AE381272-2A4B-BED4-610E-1EF9FD5F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/>
          <a:stretch/>
        </p:blipFill>
        <p:spPr>
          <a:xfrm>
            <a:off x="1795188" y="723899"/>
            <a:ext cx="8601624" cy="59307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486A98D-41BC-6651-1AE0-998A95F89F9C}"/>
              </a:ext>
            </a:extLst>
          </p:cNvPr>
          <p:cNvSpPr txBox="1"/>
          <p:nvPr/>
        </p:nvSpPr>
        <p:spPr>
          <a:xfrm>
            <a:off x="4465503" y="203391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Spectacle d’Halloween</a:t>
            </a:r>
          </a:p>
        </p:txBody>
      </p:sp>
    </p:spTree>
    <p:extLst>
      <p:ext uri="{BB962C8B-B14F-4D97-AF65-F5344CB8AC3E}">
        <p14:creationId xmlns:p14="http://schemas.microsoft.com/office/powerpoint/2010/main" val="41448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arbre, nuage&#10;&#10;Description générée automatiquement">
            <a:extLst>
              <a:ext uri="{FF2B5EF4-FFF2-40B4-BE49-F238E27FC236}">
                <a16:creationId xmlns:a16="http://schemas.microsoft.com/office/drawing/2014/main" id="{734244FE-12DA-4687-B429-54255A697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20" b="22893"/>
          <a:stretch/>
        </p:blipFill>
        <p:spPr>
          <a:xfrm>
            <a:off x="561866" y="736600"/>
            <a:ext cx="11068268" cy="58928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44DEE7-55C5-B1BD-0761-1FBCCE8270EF}"/>
              </a:ext>
            </a:extLst>
          </p:cNvPr>
          <p:cNvSpPr txBox="1"/>
          <p:nvPr/>
        </p:nvSpPr>
        <p:spPr>
          <a:xfrm>
            <a:off x="3679633" y="228600"/>
            <a:ext cx="483273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Commémoration du 11 novembre 1918</a:t>
            </a:r>
          </a:p>
        </p:txBody>
      </p:sp>
    </p:spTree>
    <p:extLst>
      <p:ext uri="{BB962C8B-B14F-4D97-AF65-F5344CB8AC3E}">
        <p14:creationId xmlns:p14="http://schemas.microsoft.com/office/powerpoint/2010/main" val="12468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514A2823-F17B-D936-205D-7922E58B4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11698" b="7668"/>
          <a:stretch/>
        </p:blipFill>
        <p:spPr>
          <a:xfrm>
            <a:off x="688794" y="688795"/>
            <a:ext cx="10814412" cy="59279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591A5DB-653A-F1FB-C52B-C8FFC93463DC}"/>
              </a:ext>
            </a:extLst>
          </p:cNvPr>
          <p:cNvSpPr txBox="1"/>
          <p:nvPr/>
        </p:nvSpPr>
        <p:spPr>
          <a:xfrm>
            <a:off x="3569464" y="129907"/>
            <a:ext cx="505307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Anniversaire des 101 ans de Mme Nicolas</a:t>
            </a:r>
          </a:p>
        </p:txBody>
      </p:sp>
    </p:spTree>
    <p:extLst>
      <p:ext uri="{BB962C8B-B14F-4D97-AF65-F5344CB8AC3E}">
        <p14:creationId xmlns:p14="http://schemas.microsoft.com/office/powerpoint/2010/main" val="36795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homme, femme&#10;&#10;Description générée automatiquement">
            <a:extLst>
              <a:ext uri="{FF2B5EF4-FFF2-40B4-BE49-F238E27FC236}">
                <a16:creationId xmlns:a16="http://schemas.microsoft.com/office/drawing/2014/main" id="{BDA45257-9ED9-C03C-C9A8-95554873F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8" y="786081"/>
            <a:ext cx="11746303" cy="52858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F05DFA-8680-30BE-3FC1-E7FAA5943F38}"/>
              </a:ext>
            </a:extLst>
          </p:cNvPr>
          <p:cNvSpPr txBox="1"/>
          <p:nvPr/>
        </p:nvSpPr>
        <p:spPr>
          <a:xfrm>
            <a:off x="4465502" y="315817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Goûter des Aînés</a:t>
            </a:r>
          </a:p>
        </p:txBody>
      </p:sp>
    </p:spTree>
    <p:extLst>
      <p:ext uri="{BB962C8B-B14F-4D97-AF65-F5344CB8AC3E}">
        <p14:creationId xmlns:p14="http://schemas.microsoft.com/office/powerpoint/2010/main" val="20936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Théâtre, personne, scène&#10;&#10;Description générée automatiquement">
            <a:extLst>
              <a:ext uri="{FF2B5EF4-FFF2-40B4-BE49-F238E27FC236}">
                <a16:creationId xmlns:a16="http://schemas.microsoft.com/office/drawing/2014/main" id="{1D31CA87-E798-A65D-29B8-792E488CE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8" r="14174"/>
          <a:stretch/>
        </p:blipFill>
        <p:spPr>
          <a:xfrm>
            <a:off x="937410" y="243696"/>
            <a:ext cx="10317180" cy="637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garçon, personne, habits&#10;&#10;Description générée automatiquement">
            <a:extLst>
              <a:ext uri="{FF2B5EF4-FFF2-40B4-BE49-F238E27FC236}">
                <a16:creationId xmlns:a16="http://schemas.microsoft.com/office/drawing/2014/main" id="{BE6AA1C1-6409-1F21-5E61-E6A829DBD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7467" b="14105"/>
          <a:stretch/>
        </p:blipFill>
        <p:spPr>
          <a:xfrm>
            <a:off x="837481" y="762000"/>
            <a:ext cx="10517038" cy="58952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07F351-A727-B47D-8567-4897FAE30D85}"/>
              </a:ext>
            </a:extLst>
          </p:cNvPr>
          <p:cNvSpPr txBox="1"/>
          <p:nvPr/>
        </p:nvSpPr>
        <p:spPr>
          <a:xfrm>
            <a:off x="2917634" y="244446"/>
            <a:ext cx="63567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Passage du Père Noël à l’école maternelle Jules Ferry</a:t>
            </a:r>
          </a:p>
        </p:txBody>
      </p:sp>
    </p:spTree>
    <p:extLst>
      <p:ext uri="{BB962C8B-B14F-4D97-AF65-F5344CB8AC3E}">
        <p14:creationId xmlns:p14="http://schemas.microsoft.com/office/powerpoint/2010/main" val="15397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38BD72E-41D4-A2AF-2054-F0A744A5AF14}"/>
              </a:ext>
            </a:extLst>
          </p:cNvPr>
          <p:cNvSpPr txBox="1"/>
          <p:nvPr/>
        </p:nvSpPr>
        <p:spPr>
          <a:xfrm>
            <a:off x="4465502" y="418641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Bal costumé des enfants</a:t>
            </a:r>
          </a:p>
        </p:txBody>
      </p:sp>
      <p:pic>
        <p:nvPicPr>
          <p:cNvPr id="7" name="Image 6" descr="Une image contenant habits, personne, robe, femme&#10;&#10;Description générée automatiquement">
            <a:extLst>
              <a:ext uri="{FF2B5EF4-FFF2-40B4-BE49-F238E27FC236}">
                <a16:creationId xmlns:a16="http://schemas.microsoft.com/office/drawing/2014/main" id="{8916B0AF-5DE8-E0B4-88FF-425F36BB2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958328"/>
            <a:ext cx="11468100" cy="535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habits, personne, sapin&#10;&#10;Description générée automatiquement">
            <a:extLst>
              <a:ext uri="{FF2B5EF4-FFF2-40B4-BE49-F238E27FC236}">
                <a16:creationId xmlns:a16="http://schemas.microsoft.com/office/drawing/2014/main" id="{F80980E0-97E1-54D7-FCB3-3A940FCFA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85"/>
          <a:stretch/>
        </p:blipFill>
        <p:spPr>
          <a:xfrm>
            <a:off x="1079093" y="622300"/>
            <a:ext cx="10033813" cy="6138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ACB3F87-BEF4-D42F-60FB-5ED31A229C6D}"/>
              </a:ext>
            </a:extLst>
          </p:cNvPr>
          <p:cNvSpPr txBox="1"/>
          <p:nvPr/>
        </p:nvSpPr>
        <p:spPr>
          <a:xfrm>
            <a:off x="2917633" y="117645"/>
            <a:ext cx="63567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Passage du Père Noël à l’école maternelle La Fontaine</a:t>
            </a:r>
          </a:p>
        </p:txBody>
      </p:sp>
    </p:spTree>
    <p:extLst>
      <p:ext uri="{BB962C8B-B14F-4D97-AF65-F5344CB8AC3E}">
        <p14:creationId xmlns:p14="http://schemas.microsoft.com/office/powerpoint/2010/main" val="11168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ël, sapin, Lumières de Noël, décoration de Noël&#10;&#10;Description générée automatiquement">
            <a:extLst>
              <a:ext uri="{FF2B5EF4-FFF2-40B4-BE49-F238E27FC236}">
                <a16:creationId xmlns:a16="http://schemas.microsoft.com/office/drawing/2014/main" id="{330153C8-41EF-F77A-9EE0-DAF8D5E02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3" y="96875"/>
            <a:ext cx="10033813" cy="66642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F35EDA5-E4D6-8E3C-3F73-5B1082CE1F79}"/>
              </a:ext>
            </a:extLst>
          </p:cNvPr>
          <p:cNvSpPr txBox="1"/>
          <p:nvPr/>
        </p:nvSpPr>
        <p:spPr>
          <a:xfrm>
            <a:off x="4549813" y="205780"/>
            <a:ext cx="309237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Les illuminations de Noël</a:t>
            </a:r>
          </a:p>
        </p:txBody>
      </p:sp>
    </p:spTree>
    <p:extLst>
      <p:ext uri="{BB962C8B-B14F-4D97-AF65-F5344CB8AC3E}">
        <p14:creationId xmlns:p14="http://schemas.microsoft.com/office/powerpoint/2010/main" val="21699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Noël, éclairage, Lumières de Noël&#10;&#10;Description générée automatiquement">
            <a:extLst>
              <a:ext uri="{FF2B5EF4-FFF2-40B4-BE49-F238E27FC236}">
                <a16:creationId xmlns:a16="http://schemas.microsoft.com/office/drawing/2014/main" id="{CCA1E27A-C4B5-7122-F52E-9EE174E90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5" y="92101"/>
            <a:ext cx="10048190" cy="667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0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tatue, Noël, plein air, rue&#10;&#10;Description générée automatiquement">
            <a:extLst>
              <a:ext uri="{FF2B5EF4-FFF2-40B4-BE49-F238E27FC236}">
                <a16:creationId xmlns:a16="http://schemas.microsoft.com/office/drawing/2014/main" id="{30151545-4538-758E-FC10-A7CC64ADD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18" y="145576"/>
            <a:ext cx="9887164" cy="65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éclairage, nuit, capture d’écran, art&#10;&#10;Description générée automatiquement">
            <a:extLst>
              <a:ext uri="{FF2B5EF4-FFF2-40B4-BE49-F238E27FC236}">
                <a16:creationId xmlns:a16="http://schemas.microsoft.com/office/drawing/2014/main" id="{DCDA36D8-1B4C-8BC3-9A0F-29D226B9B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283" y="1240718"/>
            <a:ext cx="6589434" cy="43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10CB3-74E2-E625-86DE-3384E820D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8896B5-123C-B30B-6FA0-E6B66179A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88" r="9085" b="-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19F405-70FD-24CC-0AE6-5B3C83EC2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3397225"/>
              </p:ext>
            </p:extLst>
          </p:nvPr>
        </p:nvGraphicFramePr>
        <p:xfrm>
          <a:off x="250165" y="621102"/>
          <a:ext cx="11589569" cy="4339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08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mur, évier, sol&#10;&#10;Description générée automatiquement">
            <a:extLst>
              <a:ext uri="{FF2B5EF4-FFF2-40B4-BE49-F238E27FC236}">
                <a16:creationId xmlns:a16="http://schemas.microsoft.com/office/drawing/2014/main" id="{CE0D5992-95E3-6784-407B-542FA51AA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6"/>
          <a:stretch/>
        </p:blipFill>
        <p:spPr>
          <a:xfrm>
            <a:off x="1763933" y="732043"/>
            <a:ext cx="8664125" cy="5815406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74BB855-50EC-50E7-2164-E1B8AF1B733A}"/>
              </a:ext>
            </a:extLst>
          </p:cNvPr>
          <p:cNvSpPr txBox="1"/>
          <p:nvPr/>
        </p:nvSpPr>
        <p:spPr>
          <a:xfrm>
            <a:off x="3676416" y="196594"/>
            <a:ext cx="483916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Réfection de la cuisine cantine Ferry</a:t>
            </a:r>
          </a:p>
        </p:txBody>
      </p:sp>
    </p:spTree>
    <p:extLst>
      <p:ext uri="{BB962C8B-B14F-4D97-AF65-F5344CB8AC3E}">
        <p14:creationId xmlns:p14="http://schemas.microsoft.com/office/powerpoint/2010/main" val="7805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mur, décoration d’intérieur, meubles&#10;&#10;Description générée automatiquement">
            <a:extLst>
              <a:ext uri="{FF2B5EF4-FFF2-40B4-BE49-F238E27FC236}">
                <a16:creationId xmlns:a16="http://schemas.microsoft.com/office/drawing/2014/main" id="{BF776551-209E-A967-ECF7-4EBA6496D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/>
          <a:stretch/>
        </p:blipFill>
        <p:spPr>
          <a:xfrm rot="5400000">
            <a:off x="5656871" y="1344904"/>
            <a:ext cx="5813169" cy="4934912"/>
          </a:xfrm>
        </p:spPr>
      </p:pic>
      <p:pic>
        <p:nvPicPr>
          <p:cNvPr id="7" name="Image 6" descr="Une image contenant mur, intérieur, plafond, jaune&#10;&#10;Description générée automatiquement">
            <a:extLst>
              <a:ext uri="{FF2B5EF4-FFF2-40B4-BE49-F238E27FC236}">
                <a16:creationId xmlns:a16="http://schemas.microsoft.com/office/drawing/2014/main" id="{EC09E744-3D72-4F93-A013-BEB432776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/>
          <a:stretch/>
        </p:blipFill>
        <p:spPr>
          <a:xfrm rot="5400000">
            <a:off x="517800" y="1344903"/>
            <a:ext cx="5813170" cy="49349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DEEC36-4C1A-B6E0-AA8F-2FF6FFF0A2EB}"/>
              </a:ext>
            </a:extLst>
          </p:cNvPr>
          <p:cNvSpPr txBox="1"/>
          <p:nvPr/>
        </p:nvSpPr>
        <p:spPr>
          <a:xfrm>
            <a:off x="3676418" y="396606"/>
            <a:ext cx="483916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Réfection des WC, école Calmette</a:t>
            </a:r>
          </a:p>
        </p:txBody>
      </p:sp>
    </p:spTree>
    <p:extLst>
      <p:ext uri="{BB962C8B-B14F-4D97-AF65-F5344CB8AC3E}">
        <p14:creationId xmlns:p14="http://schemas.microsoft.com/office/powerpoint/2010/main" val="7779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bâtiment, route&#10;&#10;Description générée automatiquement">
            <a:extLst>
              <a:ext uri="{FF2B5EF4-FFF2-40B4-BE49-F238E27FC236}">
                <a16:creationId xmlns:a16="http://schemas.microsoft.com/office/drawing/2014/main" id="{FCFF2ABA-DE6D-1F7C-781A-97A481268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5"/>
          <a:stretch/>
        </p:blipFill>
        <p:spPr>
          <a:xfrm>
            <a:off x="1746684" y="948905"/>
            <a:ext cx="8698631" cy="5742081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DC546F-BC17-BE7B-E264-BC5BE21EE160}"/>
              </a:ext>
            </a:extLst>
          </p:cNvPr>
          <p:cNvSpPr txBox="1"/>
          <p:nvPr/>
        </p:nvSpPr>
        <p:spPr>
          <a:xfrm>
            <a:off x="2802070" y="418640"/>
            <a:ext cx="65878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Pose d’isolation thermique, école élémentaire Jules Ferry</a:t>
            </a:r>
          </a:p>
        </p:txBody>
      </p:sp>
    </p:spTree>
    <p:extLst>
      <p:ext uri="{BB962C8B-B14F-4D97-AF65-F5344CB8AC3E}">
        <p14:creationId xmlns:p14="http://schemas.microsoft.com/office/powerpoint/2010/main" val="203472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nuage, ciel, fenêtre&#10;&#10;Description générée automatiquement">
            <a:extLst>
              <a:ext uri="{FF2B5EF4-FFF2-40B4-BE49-F238E27FC236}">
                <a16:creationId xmlns:a16="http://schemas.microsoft.com/office/drawing/2014/main" id="{36DB7A9B-1483-6CA9-5C5D-14AB4BF2B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/>
          <a:stretch/>
        </p:blipFill>
        <p:spPr>
          <a:xfrm>
            <a:off x="1768416" y="819509"/>
            <a:ext cx="8655168" cy="5855179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5D35AC-BF45-B432-750C-0921AFD39E0F}"/>
              </a:ext>
            </a:extLst>
          </p:cNvPr>
          <p:cNvSpPr txBox="1"/>
          <p:nvPr/>
        </p:nvSpPr>
        <p:spPr>
          <a:xfrm>
            <a:off x="4753835" y="352539"/>
            <a:ext cx="268433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Bâtiment terminé</a:t>
            </a:r>
          </a:p>
        </p:txBody>
      </p:sp>
    </p:spTree>
    <p:extLst>
      <p:ext uri="{BB962C8B-B14F-4D97-AF65-F5344CB8AC3E}">
        <p14:creationId xmlns:p14="http://schemas.microsoft.com/office/powerpoint/2010/main" val="14761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ein air, ciel, personne, route&#10;&#10;Description générée automatiquement">
            <a:extLst>
              <a:ext uri="{FF2B5EF4-FFF2-40B4-BE49-F238E27FC236}">
                <a16:creationId xmlns:a16="http://schemas.microsoft.com/office/drawing/2014/main" id="{8D1EB136-9081-5F6C-676A-9A0131AB0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b="34528"/>
          <a:stretch/>
        </p:blipFill>
        <p:spPr>
          <a:xfrm>
            <a:off x="210446" y="1863725"/>
            <a:ext cx="6116957" cy="31305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7FBA2C-F732-5E95-AB8C-12C3E1CB671E}"/>
              </a:ext>
            </a:extLst>
          </p:cNvPr>
          <p:cNvSpPr txBox="1"/>
          <p:nvPr/>
        </p:nvSpPr>
        <p:spPr>
          <a:xfrm>
            <a:off x="3882495" y="760164"/>
            <a:ext cx="442701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Opération Hauts-De-France Propre</a:t>
            </a:r>
          </a:p>
        </p:txBody>
      </p:sp>
      <p:pic>
        <p:nvPicPr>
          <p:cNvPr id="4" name="Image 3" descr="Une image contenant habits, personne, chaussures, plein air&#10;&#10;Description générée automatiquement">
            <a:extLst>
              <a:ext uri="{FF2B5EF4-FFF2-40B4-BE49-F238E27FC236}">
                <a16:creationId xmlns:a16="http://schemas.microsoft.com/office/drawing/2014/main" id="{8A5FF6D7-5BA3-39C8-EDC1-0B5CA59F0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 b="15964"/>
          <a:stretch/>
        </p:blipFill>
        <p:spPr>
          <a:xfrm>
            <a:off x="6618537" y="1593370"/>
            <a:ext cx="5363017" cy="368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plein air, ciel, heure du jour&#10;&#10;Description générée automatiquement">
            <a:extLst>
              <a:ext uri="{FF2B5EF4-FFF2-40B4-BE49-F238E27FC236}">
                <a16:creationId xmlns:a16="http://schemas.microsoft.com/office/drawing/2014/main" id="{81F5D165-43DA-B2BF-45AF-692677049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9" r="28445"/>
          <a:stretch/>
        </p:blipFill>
        <p:spPr>
          <a:xfrm rot="5400000">
            <a:off x="3356514" y="-768449"/>
            <a:ext cx="5478972" cy="91897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E25FFB3-08CA-EF68-24CF-D3A55292C57F}"/>
              </a:ext>
            </a:extLst>
          </p:cNvPr>
          <p:cNvSpPr txBox="1"/>
          <p:nvPr/>
        </p:nvSpPr>
        <p:spPr>
          <a:xfrm>
            <a:off x="2698022" y="598372"/>
            <a:ext cx="67959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Remplacement de la clôture, école élémentaire Calmette</a:t>
            </a:r>
          </a:p>
        </p:txBody>
      </p:sp>
    </p:spTree>
    <p:extLst>
      <p:ext uri="{BB962C8B-B14F-4D97-AF65-F5344CB8AC3E}">
        <p14:creationId xmlns:p14="http://schemas.microsoft.com/office/powerpoint/2010/main" val="15675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bâtiment, véhicule, Bitume&#10;&#10;Description générée automatiquement">
            <a:extLst>
              <a:ext uri="{FF2B5EF4-FFF2-40B4-BE49-F238E27FC236}">
                <a16:creationId xmlns:a16="http://schemas.microsoft.com/office/drawing/2014/main" id="{F4715F43-6A93-718E-8C11-71E449CD2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r="32085"/>
          <a:stretch/>
        </p:blipFill>
        <p:spPr>
          <a:xfrm rot="5400000">
            <a:off x="3202050" y="-1221820"/>
            <a:ext cx="5787899" cy="988781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C0D60D0-01AF-5979-A078-81334902A417}"/>
              </a:ext>
            </a:extLst>
          </p:cNvPr>
          <p:cNvSpPr txBox="1"/>
          <p:nvPr/>
        </p:nvSpPr>
        <p:spPr>
          <a:xfrm>
            <a:off x="2698021" y="349020"/>
            <a:ext cx="67959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Jeux extérieur, école maternelle Jean de La Fontaine</a:t>
            </a:r>
          </a:p>
        </p:txBody>
      </p:sp>
    </p:spTree>
    <p:extLst>
      <p:ext uri="{BB962C8B-B14F-4D97-AF65-F5344CB8AC3E}">
        <p14:creationId xmlns:p14="http://schemas.microsoft.com/office/powerpoint/2010/main" val="14067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nnis, court, herbe, sport&#10;&#10;Description générée automatiquement">
            <a:extLst>
              <a:ext uri="{FF2B5EF4-FFF2-40B4-BE49-F238E27FC236}">
                <a16:creationId xmlns:a16="http://schemas.microsoft.com/office/drawing/2014/main" id="{C555D8A4-4F71-8398-0F0A-098195F3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1" b="21111"/>
          <a:stretch/>
        </p:blipFill>
        <p:spPr>
          <a:xfrm>
            <a:off x="1267305" y="1000664"/>
            <a:ext cx="9657389" cy="57488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32F6658-957C-1A09-844F-5A32D981B452}"/>
              </a:ext>
            </a:extLst>
          </p:cNvPr>
          <p:cNvSpPr txBox="1"/>
          <p:nvPr/>
        </p:nvSpPr>
        <p:spPr>
          <a:xfrm>
            <a:off x="3831859" y="507999"/>
            <a:ext cx="452827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Rénovation des sols, tennis couverts</a:t>
            </a:r>
          </a:p>
        </p:txBody>
      </p:sp>
    </p:spTree>
    <p:extLst>
      <p:ext uri="{BB962C8B-B14F-4D97-AF65-F5344CB8AC3E}">
        <p14:creationId xmlns:p14="http://schemas.microsoft.com/office/powerpoint/2010/main" val="3154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arbre, ciel, scène&#10;&#10;Description générée automatiquement">
            <a:extLst>
              <a:ext uri="{FF2B5EF4-FFF2-40B4-BE49-F238E27FC236}">
                <a16:creationId xmlns:a16="http://schemas.microsoft.com/office/drawing/2014/main" id="{6F8347B0-64ED-89EC-69F1-26D5561ED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/>
          <a:stretch/>
        </p:blipFill>
        <p:spPr>
          <a:xfrm>
            <a:off x="6438900" y="776376"/>
            <a:ext cx="4781550" cy="5814924"/>
          </a:xfrm>
          <a:prstGeom prst="rect">
            <a:avLst/>
          </a:prstGeom>
        </p:spPr>
      </p:pic>
      <p:pic>
        <p:nvPicPr>
          <p:cNvPr id="7" name="Image 6" descr="Une image contenant plein air, arbre, route, ciel&#10;&#10;Description générée automatiquement">
            <a:extLst>
              <a:ext uri="{FF2B5EF4-FFF2-40B4-BE49-F238E27FC236}">
                <a16:creationId xmlns:a16="http://schemas.microsoft.com/office/drawing/2014/main" id="{1359D8E6-E8E2-AC77-3D69-5007EFE65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/>
          <a:stretch/>
        </p:blipFill>
        <p:spPr>
          <a:xfrm>
            <a:off x="816750" y="776376"/>
            <a:ext cx="4781550" cy="58149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706EBDE-E910-78DD-8724-7D23B9FE569B}"/>
              </a:ext>
            </a:extLst>
          </p:cNvPr>
          <p:cNvSpPr txBox="1"/>
          <p:nvPr/>
        </p:nvSpPr>
        <p:spPr>
          <a:xfrm>
            <a:off x="3831860" y="266700"/>
            <a:ext cx="452827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Réfection de la rue de l’Egalité</a:t>
            </a:r>
          </a:p>
        </p:txBody>
      </p:sp>
    </p:spTree>
    <p:extLst>
      <p:ext uri="{BB962C8B-B14F-4D97-AF65-F5344CB8AC3E}">
        <p14:creationId xmlns:p14="http://schemas.microsoft.com/office/powerpoint/2010/main" val="40688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5546AE-6E82-3AE1-6E67-3202CD8ABDDC}"/>
              </a:ext>
            </a:extLst>
          </p:cNvPr>
          <p:cNvSpPr txBox="1"/>
          <p:nvPr/>
        </p:nvSpPr>
        <p:spPr>
          <a:xfrm>
            <a:off x="4833563" y="223336"/>
            <a:ext cx="252487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Rue de l’Egalité</a:t>
            </a:r>
          </a:p>
        </p:txBody>
      </p:sp>
      <p:pic>
        <p:nvPicPr>
          <p:cNvPr id="3" name="Image 2" descr="Une image contenant plein air, route, arbre, scène&#10;&#10;Description générée automatiquement">
            <a:extLst>
              <a:ext uri="{FF2B5EF4-FFF2-40B4-BE49-F238E27FC236}">
                <a16:creationId xmlns:a16="http://schemas.microsoft.com/office/drawing/2014/main" id="{AE90B818-F102-093C-97B8-CF0E19C64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6" y="758758"/>
            <a:ext cx="7929087" cy="594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F01A9FC-9CF2-B72D-3EBA-3DA412CB4B4E}"/>
              </a:ext>
            </a:extLst>
          </p:cNvPr>
          <p:cNvSpPr txBox="1"/>
          <p:nvPr/>
        </p:nvSpPr>
        <p:spPr>
          <a:xfrm>
            <a:off x="4408115" y="179268"/>
            <a:ext cx="337577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Installations de ralentisseurs</a:t>
            </a:r>
          </a:p>
        </p:txBody>
      </p:sp>
      <p:pic>
        <p:nvPicPr>
          <p:cNvPr id="3" name="Image 2" descr="Une image contenant plein air, ciel, nuage, scène&#10;&#10;Description générée automatiquement">
            <a:extLst>
              <a:ext uri="{FF2B5EF4-FFF2-40B4-BE49-F238E27FC236}">
                <a16:creationId xmlns:a16="http://schemas.microsoft.com/office/drawing/2014/main" id="{64B04B34-6CC0-7D2E-67D4-CA677D992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/>
          <a:stretch/>
        </p:blipFill>
        <p:spPr>
          <a:xfrm>
            <a:off x="134966" y="691184"/>
            <a:ext cx="5864728" cy="5088514"/>
          </a:xfrm>
          <a:prstGeom prst="rect">
            <a:avLst/>
          </a:prstGeom>
        </p:spPr>
      </p:pic>
      <p:pic>
        <p:nvPicPr>
          <p:cNvPr id="6" name="Image 5" descr="Une image contenant plein air, arbre, route, ciel&#10;&#10;Description générée automatiquement">
            <a:extLst>
              <a:ext uri="{FF2B5EF4-FFF2-40B4-BE49-F238E27FC236}">
                <a16:creationId xmlns:a16="http://schemas.microsoft.com/office/drawing/2014/main" id="{B4DFC0A6-22FC-32A8-E3E2-A71C7A9AA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7"/>
          <a:stretch/>
        </p:blipFill>
        <p:spPr>
          <a:xfrm>
            <a:off x="6182427" y="691184"/>
            <a:ext cx="5765158" cy="508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herbe, arbre&#10;&#10;Description générée automatiquement">
            <a:extLst>
              <a:ext uri="{FF2B5EF4-FFF2-40B4-BE49-F238E27FC236}">
                <a16:creationId xmlns:a16="http://schemas.microsoft.com/office/drawing/2014/main" id="{3612D844-5899-7D52-E3C0-998C641AE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24" y="616788"/>
            <a:ext cx="8009351" cy="600493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E8AF94E-BE40-99E4-8B8D-7C1A4212826D}"/>
              </a:ext>
            </a:extLst>
          </p:cNvPr>
          <p:cNvSpPr txBox="1"/>
          <p:nvPr/>
        </p:nvSpPr>
        <p:spPr>
          <a:xfrm>
            <a:off x="2408214" y="136136"/>
            <a:ext cx="737556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Réalisation d’un terrain de pétanque au site de « La Talmouse »</a:t>
            </a:r>
          </a:p>
        </p:txBody>
      </p:sp>
    </p:spTree>
    <p:extLst>
      <p:ext uri="{BB962C8B-B14F-4D97-AF65-F5344CB8AC3E}">
        <p14:creationId xmlns:p14="http://schemas.microsoft.com/office/powerpoint/2010/main" val="32231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bâtiment, plafond, Faisceau&#10;&#10;Description générée automatiquement">
            <a:extLst>
              <a:ext uri="{FF2B5EF4-FFF2-40B4-BE49-F238E27FC236}">
                <a16:creationId xmlns:a16="http://schemas.microsoft.com/office/drawing/2014/main" id="{AB6B0DB6-513E-E4F8-1EC0-04C115694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"/>
          <a:stretch/>
        </p:blipFill>
        <p:spPr>
          <a:xfrm>
            <a:off x="6096000" y="664234"/>
            <a:ext cx="4632498" cy="5955181"/>
          </a:xfrm>
        </p:spPr>
      </p:pic>
      <p:pic>
        <p:nvPicPr>
          <p:cNvPr id="7" name="Image 6" descr="Une image contenant plein air, porte, Poubelle, bâtiment&#10;&#10;Description générée automatiquement">
            <a:extLst>
              <a:ext uri="{FF2B5EF4-FFF2-40B4-BE49-F238E27FC236}">
                <a16:creationId xmlns:a16="http://schemas.microsoft.com/office/drawing/2014/main" id="{8CE0C49F-8D41-8EA0-74CD-1C59CCDB7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"/>
          <a:stretch/>
        </p:blipFill>
        <p:spPr>
          <a:xfrm>
            <a:off x="1220048" y="664234"/>
            <a:ext cx="4628661" cy="595518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B9A8AD-082B-677A-1FCF-E35C1E368BFD}"/>
              </a:ext>
            </a:extLst>
          </p:cNvPr>
          <p:cNvSpPr txBox="1"/>
          <p:nvPr/>
        </p:nvSpPr>
        <p:spPr>
          <a:xfrm>
            <a:off x="1674248" y="190906"/>
            <a:ext cx="88435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Remplacements des portes aluminium, réfections des sols et mise en peinture</a:t>
            </a:r>
          </a:p>
        </p:txBody>
      </p:sp>
    </p:spTree>
    <p:extLst>
      <p:ext uri="{BB962C8B-B14F-4D97-AF65-F5344CB8AC3E}">
        <p14:creationId xmlns:p14="http://schemas.microsoft.com/office/powerpoint/2010/main" val="7032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arbre, sol&#10;&#10;Description générée automatiquement">
            <a:extLst>
              <a:ext uri="{FF2B5EF4-FFF2-40B4-BE49-F238E27FC236}">
                <a16:creationId xmlns:a16="http://schemas.microsoft.com/office/drawing/2014/main" id="{126F9E16-FBA4-9C01-7BDF-B713F3F07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78" y="539173"/>
            <a:ext cx="7982639" cy="598698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E240DEA-585F-CA9E-6E9C-AA776E3EF75E}"/>
              </a:ext>
            </a:extLst>
          </p:cNvPr>
          <p:cNvSpPr txBox="1"/>
          <p:nvPr/>
        </p:nvSpPr>
        <p:spPr>
          <a:xfrm>
            <a:off x="3597937" y="67124"/>
            <a:ext cx="499612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Création d’un parking au Centre-Bourg</a:t>
            </a:r>
          </a:p>
        </p:txBody>
      </p:sp>
    </p:spTree>
    <p:extLst>
      <p:ext uri="{BB962C8B-B14F-4D97-AF65-F5344CB8AC3E}">
        <p14:creationId xmlns:p14="http://schemas.microsoft.com/office/powerpoint/2010/main" val="6384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sol, route&#10;&#10;Description générée automatiquement">
            <a:extLst>
              <a:ext uri="{FF2B5EF4-FFF2-40B4-BE49-F238E27FC236}">
                <a16:creationId xmlns:a16="http://schemas.microsoft.com/office/drawing/2014/main" id="{E800ED7A-79ED-D3A2-2393-3FA0D7CFC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"/>
          <a:stretch/>
        </p:blipFill>
        <p:spPr>
          <a:xfrm>
            <a:off x="1974037" y="672029"/>
            <a:ext cx="8243926" cy="599841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AF814CE-D609-4E41-2B0A-178B36AC9A88}"/>
              </a:ext>
            </a:extLst>
          </p:cNvPr>
          <p:cNvSpPr txBox="1"/>
          <p:nvPr/>
        </p:nvSpPr>
        <p:spPr>
          <a:xfrm>
            <a:off x="3875059" y="187560"/>
            <a:ext cx="44418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Parking, parc Intergénérationnel</a:t>
            </a:r>
          </a:p>
        </p:txBody>
      </p:sp>
    </p:spTree>
    <p:extLst>
      <p:ext uri="{BB962C8B-B14F-4D97-AF65-F5344CB8AC3E}">
        <p14:creationId xmlns:p14="http://schemas.microsoft.com/office/powerpoint/2010/main" val="40143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personne, plein air, habits&#10;&#10;Description générée automatiquement">
            <a:extLst>
              <a:ext uri="{FF2B5EF4-FFF2-40B4-BE49-F238E27FC236}">
                <a16:creationId xmlns:a16="http://schemas.microsoft.com/office/drawing/2014/main" id="{FAA2EFD3-9860-9E16-FD4F-C6DDCD80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r="23585"/>
          <a:stretch/>
        </p:blipFill>
        <p:spPr>
          <a:xfrm>
            <a:off x="2187678" y="209191"/>
            <a:ext cx="7816643" cy="64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9BF0B4C-3A31-F238-854A-70E18525690B}"/>
              </a:ext>
            </a:extLst>
          </p:cNvPr>
          <p:cNvSpPr txBox="1"/>
          <p:nvPr/>
        </p:nvSpPr>
        <p:spPr>
          <a:xfrm>
            <a:off x="3875059" y="213773"/>
            <a:ext cx="44418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Achats et poses de 6 défibrillateurs</a:t>
            </a:r>
          </a:p>
        </p:txBody>
      </p:sp>
      <p:pic>
        <p:nvPicPr>
          <p:cNvPr id="12" name="Image 11" descr="Une image contenant texte, sol, plein air, signe&#10;&#10;Description générée automatiquement">
            <a:extLst>
              <a:ext uri="{FF2B5EF4-FFF2-40B4-BE49-F238E27FC236}">
                <a16:creationId xmlns:a16="http://schemas.microsoft.com/office/drawing/2014/main" id="{F7CE3D46-F397-BA03-0162-BCD7357E8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6" y="791147"/>
            <a:ext cx="3737254" cy="2482206"/>
          </a:xfrm>
          <a:prstGeom prst="rect">
            <a:avLst/>
          </a:prstGeom>
        </p:spPr>
      </p:pic>
      <p:pic>
        <p:nvPicPr>
          <p:cNvPr id="14" name="Image 13" descr="Une image contenant intérieur, mur, texte, cadre photo&#10;&#10;Description générée automatiquement">
            <a:extLst>
              <a:ext uri="{FF2B5EF4-FFF2-40B4-BE49-F238E27FC236}">
                <a16:creationId xmlns:a16="http://schemas.microsoft.com/office/drawing/2014/main" id="{F0397682-1D6A-85A0-5E78-9473346F0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72" y="786049"/>
            <a:ext cx="3737255" cy="2482206"/>
          </a:xfrm>
          <a:prstGeom prst="rect">
            <a:avLst/>
          </a:prstGeom>
        </p:spPr>
      </p:pic>
      <p:pic>
        <p:nvPicPr>
          <p:cNvPr id="16" name="Image 15" descr="Une image contenant mur, cadre photo, miroir, intérieur&#10;&#10;Description générée automatiquement">
            <a:extLst>
              <a:ext uri="{FF2B5EF4-FFF2-40B4-BE49-F238E27FC236}">
                <a16:creationId xmlns:a16="http://schemas.microsoft.com/office/drawing/2014/main" id="{13D29DEA-1AD0-D758-B84D-437D10974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09" y="786049"/>
            <a:ext cx="3737254" cy="2482206"/>
          </a:xfrm>
          <a:prstGeom prst="rect">
            <a:avLst/>
          </a:prstGeom>
        </p:spPr>
      </p:pic>
      <p:pic>
        <p:nvPicPr>
          <p:cNvPr id="18" name="Image 17" descr="Une image contenant texte, mur, intérieur, plastique&#10;&#10;Description générée automatiquement">
            <a:extLst>
              <a:ext uri="{FF2B5EF4-FFF2-40B4-BE49-F238E27FC236}">
                <a16:creationId xmlns:a16="http://schemas.microsoft.com/office/drawing/2014/main" id="{0B3DD158-0045-993F-D2C3-42D0D97EC8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6" y="3481395"/>
            <a:ext cx="3737254" cy="2482206"/>
          </a:xfrm>
          <a:prstGeom prst="rect">
            <a:avLst/>
          </a:prstGeom>
        </p:spPr>
      </p:pic>
      <p:pic>
        <p:nvPicPr>
          <p:cNvPr id="20" name="Image 19" descr="Une image contenant texte, mur, intérieur, cadre photo&#10;&#10;Description générée automatiquement">
            <a:extLst>
              <a:ext uri="{FF2B5EF4-FFF2-40B4-BE49-F238E27FC236}">
                <a16:creationId xmlns:a16="http://schemas.microsoft.com/office/drawing/2014/main" id="{90E8A999-9A21-8428-5530-2B0F9E60D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73" y="3482102"/>
            <a:ext cx="3736190" cy="2481499"/>
          </a:xfrm>
          <a:prstGeom prst="rect">
            <a:avLst/>
          </a:prstGeom>
        </p:spPr>
      </p:pic>
      <p:pic>
        <p:nvPicPr>
          <p:cNvPr id="22" name="Image 21" descr="Une image contenant sol, Bagages et sacs, étui, Kit de survie&#10;&#10;Description générée automatiquement">
            <a:extLst>
              <a:ext uri="{FF2B5EF4-FFF2-40B4-BE49-F238E27FC236}">
                <a16:creationId xmlns:a16="http://schemas.microsoft.com/office/drawing/2014/main" id="{960B7898-DF0C-1D15-9FF3-8A0AFDBDE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09" y="3481395"/>
            <a:ext cx="3736191" cy="24814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707408B-33E8-7910-48F0-29C1B13F608B}"/>
              </a:ext>
            </a:extLst>
          </p:cNvPr>
          <p:cNvSpPr txBox="1"/>
          <p:nvPr/>
        </p:nvSpPr>
        <p:spPr>
          <a:xfrm>
            <a:off x="543011" y="2781889"/>
            <a:ext cx="3017703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i="0" dirty="0">
                <a:solidFill>
                  <a:srgbClr val="222222"/>
                </a:solidFill>
                <a:effectLst/>
                <a:latin typeface="+mj-lt"/>
              </a:rPr>
              <a:t>Musée (à l’extérieur)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23A48AA-D519-D3FD-1985-272DF9D249DB}"/>
              </a:ext>
            </a:extLst>
          </p:cNvPr>
          <p:cNvSpPr txBox="1"/>
          <p:nvPr/>
        </p:nvSpPr>
        <p:spPr>
          <a:xfrm>
            <a:off x="4963329" y="2781889"/>
            <a:ext cx="2068416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i="0" dirty="0">
                <a:solidFill>
                  <a:srgbClr val="222222"/>
                </a:solidFill>
                <a:effectLst/>
                <a:latin typeface="+mj-lt"/>
              </a:rPr>
              <a:t>Tennis couvert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5720FF-F3F3-7A9E-6752-16102E25FEDE}"/>
              </a:ext>
            </a:extLst>
          </p:cNvPr>
          <p:cNvSpPr txBox="1"/>
          <p:nvPr/>
        </p:nvSpPr>
        <p:spPr>
          <a:xfrm>
            <a:off x="8794673" y="2781889"/>
            <a:ext cx="2617424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i="0" dirty="0">
                <a:solidFill>
                  <a:srgbClr val="222222"/>
                </a:solidFill>
                <a:effectLst/>
                <a:latin typeface="+mj-lt"/>
              </a:rPr>
              <a:t>Salomon de Brosse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FAEA6E-BE0F-5BE7-AEF3-40F08FADF475}"/>
              </a:ext>
            </a:extLst>
          </p:cNvPr>
          <p:cNvSpPr txBox="1"/>
          <p:nvPr/>
        </p:nvSpPr>
        <p:spPr>
          <a:xfrm>
            <a:off x="623801" y="3614512"/>
            <a:ext cx="2856122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i="0" dirty="0">
                <a:solidFill>
                  <a:srgbClr val="222222"/>
                </a:solidFill>
                <a:effectLst/>
                <a:latin typeface="+mj-lt"/>
              </a:rPr>
              <a:t>Gymnase Calmette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BD9BB9-ABD7-674E-C362-6778EEE9EEEF}"/>
              </a:ext>
            </a:extLst>
          </p:cNvPr>
          <p:cNvSpPr txBox="1"/>
          <p:nvPr/>
        </p:nvSpPr>
        <p:spPr>
          <a:xfrm>
            <a:off x="4627913" y="3614512"/>
            <a:ext cx="295711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i="0" dirty="0">
                <a:solidFill>
                  <a:srgbClr val="222222"/>
                </a:solidFill>
                <a:effectLst/>
                <a:latin typeface="+mj-lt"/>
              </a:rPr>
              <a:t>Complexe des Aulnes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F10805-CF8B-8942-41F1-2071046AE70D}"/>
              </a:ext>
            </a:extLst>
          </p:cNvPr>
          <p:cNvSpPr txBox="1"/>
          <p:nvPr/>
        </p:nvSpPr>
        <p:spPr>
          <a:xfrm>
            <a:off x="8692837" y="3522179"/>
            <a:ext cx="2893534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i="0" dirty="0">
                <a:solidFill>
                  <a:srgbClr val="222222"/>
                </a:solidFill>
                <a:effectLst/>
                <a:latin typeface="+mj-lt"/>
              </a:rPr>
              <a:t>Défibrillateur mobile </a:t>
            </a:r>
          </a:p>
          <a:p>
            <a:pPr algn="ctr"/>
            <a:r>
              <a:rPr lang="fr-FR" sz="1600" b="1" i="0" dirty="0">
                <a:solidFill>
                  <a:srgbClr val="222222"/>
                </a:solidFill>
                <a:effectLst/>
                <a:latin typeface="+mj-lt"/>
              </a:rPr>
              <a:t>par la Police Municipale</a:t>
            </a:r>
          </a:p>
        </p:txBody>
      </p:sp>
    </p:spTree>
    <p:extLst>
      <p:ext uri="{BB962C8B-B14F-4D97-AF65-F5344CB8AC3E}">
        <p14:creationId xmlns:p14="http://schemas.microsoft.com/office/powerpoint/2010/main" val="32272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roue, plein air, pneu, transport&#10;&#10;Description générée automatiquement">
            <a:extLst>
              <a:ext uri="{FF2B5EF4-FFF2-40B4-BE49-F238E27FC236}">
                <a16:creationId xmlns:a16="http://schemas.microsoft.com/office/drawing/2014/main" id="{F84E2498-6468-0E42-C471-8373A5D04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64" y="149998"/>
            <a:ext cx="4918500" cy="6558001"/>
          </a:xfrm>
        </p:spPr>
      </p:pic>
      <p:pic>
        <p:nvPicPr>
          <p:cNvPr id="9" name="Image 8" descr="Une image contenant plein air, pneu, roue, ciel&#10;&#10;Description générée automatiquement">
            <a:extLst>
              <a:ext uri="{FF2B5EF4-FFF2-40B4-BE49-F238E27FC236}">
                <a16:creationId xmlns:a16="http://schemas.microsoft.com/office/drawing/2014/main" id="{5BE0BC5A-3B31-F52B-0580-FCC47DADF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6" y="149999"/>
            <a:ext cx="4918500" cy="65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E89688-E41F-11FF-B759-9FA6F43B17EA}"/>
              </a:ext>
            </a:extLst>
          </p:cNvPr>
          <p:cNvSpPr txBox="1"/>
          <p:nvPr/>
        </p:nvSpPr>
        <p:spPr>
          <a:xfrm>
            <a:off x="1970047" y="246823"/>
            <a:ext cx="278927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Achat d’un tracteur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B2BE7A-A149-BDFA-A1E6-EB7D63486B59}"/>
              </a:ext>
            </a:extLst>
          </p:cNvPr>
          <p:cNvSpPr txBox="1"/>
          <p:nvPr/>
        </p:nvSpPr>
        <p:spPr>
          <a:xfrm>
            <a:off x="6606373" y="246823"/>
            <a:ext cx="44418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Achat d’une tondeuse autoportée</a:t>
            </a:r>
          </a:p>
        </p:txBody>
      </p:sp>
    </p:spTree>
    <p:extLst>
      <p:ext uri="{BB962C8B-B14F-4D97-AF65-F5344CB8AC3E}">
        <p14:creationId xmlns:p14="http://schemas.microsoft.com/office/powerpoint/2010/main" val="208819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neu, roue, véhicule, plein air&#10;&#10;Description générée automatiquement">
            <a:extLst>
              <a:ext uri="{FF2B5EF4-FFF2-40B4-BE49-F238E27FC236}">
                <a16:creationId xmlns:a16="http://schemas.microsoft.com/office/drawing/2014/main" id="{FE8E789E-FBE3-4A58-6523-DFA75C681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/>
          <a:stretch/>
        </p:blipFill>
        <p:spPr>
          <a:xfrm>
            <a:off x="915422" y="638978"/>
            <a:ext cx="4782008" cy="5978028"/>
          </a:xfrm>
        </p:spPr>
      </p:pic>
      <p:pic>
        <p:nvPicPr>
          <p:cNvPr id="6" name="Image 5" descr="Une image contenant pneu, roue, plein air, tracteur&#10;&#10;Description générée automatiquement">
            <a:extLst>
              <a:ext uri="{FF2B5EF4-FFF2-40B4-BE49-F238E27FC236}">
                <a16:creationId xmlns:a16="http://schemas.microsoft.com/office/drawing/2014/main" id="{FD6472BF-EC1C-2EBB-A5E7-F64AA0C4F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/>
          <a:stretch/>
        </p:blipFill>
        <p:spPr>
          <a:xfrm>
            <a:off x="6494568" y="638978"/>
            <a:ext cx="4782010" cy="597802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07AE96B-1A4C-B953-7EFE-10807F343000}"/>
              </a:ext>
            </a:extLst>
          </p:cNvPr>
          <p:cNvSpPr txBox="1"/>
          <p:nvPr/>
        </p:nvSpPr>
        <p:spPr>
          <a:xfrm>
            <a:off x="4568724" y="158689"/>
            <a:ext cx="305455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Achat d’un gyrobroyeur</a:t>
            </a:r>
          </a:p>
        </p:txBody>
      </p:sp>
    </p:spTree>
    <p:extLst>
      <p:ext uri="{BB962C8B-B14F-4D97-AF65-F5344CB8AC3E}">
        <p14:creationId xmlns:p14="http://schemas.microsoft.com/office/powerpoint/2010/main" val="31679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arbre, eau, plante&#10;&#10;Description générée automatiquement">
            <a:extLst>
              <a:ext uri="{FF2B5EF4-FFF2-40B4-BE49-F238E27FC236}">
                <a16:creationId xmlns:a16="http://schemas.microsoft.com/office/drawing/2014/main" id="{1168271E-8D92-1625-1FF5-96C19D709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"/>
          <a:stretch/>
        </p:blipFill>
        <p:spPr>
          <a:xfrm>
            <a:off x="1823292" y="605928"/>
            <a:ext cx="8545416" cy="602760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C2F136-A23A-ED6E-0FA2-25B319C5D5CD}"/>
              </a:ext>
            </a:extLst>
          </p:cNvPr>
          <p:cNvSpPr txBox="1"/>
          <p:nvPr/>
        </p:nvSpPr>
        <p:spPr>
          <a:xfrm>
            <a:off x="3230175" y="125638"/>
            <a:ext cx="57316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Stabilisation des berges, étang Salomon de Brosse</a:t>
            </a:r>
          </a:p>
        </p:txBody>
      </p:sp>
    </p:spTree>
    <p:extLst>
      <p:ext uri="{BB962C8B-B14F-4D97-AF65-F5344CB8AC3E}">
        <p14:creationId xmlns:p14="http://schemas.microsoft.com/office/powerpoint/2010/main" val="18687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herbe, ciel, arbre&#10;&#10;Description générée automatiquement">
            <a:extLst>
              <a:ext uri="{FF2B5EF4-FFF2-40B4-BE49-F238E27FC236}">
                <a16:creationId xmlns:a16="http://schemas.microsoft.com/office/drawing/2014/main" id="{E6A6E98C-0BF6-5E49-B550-E54E8A277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7"/>
          <a:stretch/>
        </p:blipFill>
        <p:spPr>
          <a:xfrm>
            <a:off x="6250950" y="583893"/>
            <a:ext cx="4898985" cy="6137665"/>
          </a:xfrm>
        </p:spPr>
      </p:pic>
      <p:pic>
        <p:nvPicPr>
          <p:cNvPr id="7" name="Image 6" descr="Une image contenant plein air, ciel, arbre, cimetière&#10;&#10;Description générée automatiquement">
            <a:extLst>
              <a:ext uri="{FF2B5EF4-FFF2-40B4-BE49-F238E27FC236}">
                <a16:creationId xmlns:a16="http://schemas.microsoft.com/office/drawing/2014/main" id="{DE7CDE87-B2FD-3458-4CB3-BEA9C20B1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7"/>
          <a:stretch/>
        </p:blipFill>
        <p:spPr>
          <a:xfrm>
            <a:off x="933385" y="583893"/>
            <a:ext cx="4894537" cy="61376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E9D657-F7DD-4AAC-4B33-B58075A3FB85}"/>
              </a:ext>
            </a:extLst>
          </p:cNvPr>
          <p:cNvSpPr txBox="1"/>
          <p:nvPr/>
        </p:nvSpPr>
        <p:spPr>
          <a:xfrm>
            <a:off x="4419997" y="136442"/>
            <a:ext cx="33520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Réalisations de cavurnes</a:t>
            </a:r>
          </a:p>
        </p:txBody>
      </p:sp>
    </p:spTree>
    <p:extLst>
      <p:ext uri="{BB962C8B-B14F-4D97-AF65-F5344CB8AC3E}">
        <p14:creationId xmlns:p14="http://schemas.microsoft.com/office/powerpoint/2010/main" val="27358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machine, fils électriques, acier, ingénierie&#10;&#10;Description générée automatiquement">
            <a:extLst>
              <a:ext uri="{FF2B5EF4-FFF2-40B4-BE49-F238E27FC236}">
                <a16:creationId xmlns:a16="http://schemas.microsoft.com/office/drawing/2014/main" id="{99AFA412-496D-F25D-DB5C-2EEC76795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671" y="1084872"/>
            <a:ext cx="6251010" cy="4688256"/>
          </a:xfrm>
        </p:spPr>
      </p:pic>
      <p:pic>
        <p:nvPicPr>
          <p:cNvPr id="7" name="Image 6" descr="Une image contenant mur, intérieur, extincteur, Poubelle&#10;&#10;Description générée automatiquement">
            <a:extLst>
              <a:ext uri="{FF2B5EF4-FFF2-40B4-BE49-F238E27FC236}">
                <a16:creationId xmlns:a16="http://schemas.microsoft.com/office/drawing/2014/main" id="{9D806D59-5260-2A74-3BF9-5B7AD14DE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6" y="909157"/>
            <a:ext cx="6719581" cy="50396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87DFFA8-8A7E-081C-93FB-F1EA466D2A07}"/>
              </a:ext>
            </a:extLst>
          </p:cNvPr>
          <p:cNvSpPr txBox="1"/>
          <p:nvPr/>
        </p:nvSpPr>
        <p:spPr>
          <a:xfrm>
            <a:off x="1487912" y="488161"/>
            <a:ext cx="431914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Chaudière école jean de la Fontaine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712A35-960E-8966-0712-30699F6DEFB7}"/>
              </a:ext>
            </a:extLst>
          </p:cNvPr>
          <p:cNvSpPr txBox="1"/>
          <p:nvPr/>
        </p:nvSpPr>
        <p:spPr>
          <a:xfrm>
            <a:off x="7884173" y="488161"/>
            <a:ext cx="33520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Chaufferie salle des Fêtes</a:t>
            </a:r>
          </a:p>
        </p:txBody>
      </p:sp>
    </p:spTree>
    <p:extLst>
      <p:ext uri="{BB962C8B-B14F-4D97-AF65-F5344CB8AC3E}">
        <p14:creationId xmlns:p14="http://schemas.microsoft.com/office/powerpoint/2010/main" val="28076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bâtiment, fenêtre&#10;&#10;Description générée automatiquement">
            <a:extLst>
              <a:ext uri="{FF2B5EF4-FFF2-40B4-BE49-F238E27FC236}">
                <a16:creationId xmlns:a16="http://schemas.microsoft.com/office/drawing/2014/main" id="{1100139C-6AB0-4AFF-5C61-B52BC8D6F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1" r="27561"/>
          <a:stretch/>
        </p:blipFill>
        <p:spPr>
          <a:xfrm rot="5400000">
            <a:off x="3093906" y="-804677"/>
            <a:ext cx="6004188" cy="884744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F9FC52B-5DD3-6CCB-57C4-6A5EBFCF1A44}"/>
              </a:ext>
            </a:extLst>
          </p:cNvPr>
          <p:cNvSpPr txBox="1"/>
          <p:nvPr/>
        </p:nvSpPr>
        <p:spPr>
          <a:xfrm>
            <a:off x="4434155" y="146638"/>
            <a:ext cx="33236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Extension salle des Fêtes</a:t>
            </a:r>
          </a:p>
        </p:txBody>
      </p:sp>
    </p:spTree>
    <p:extLst>
      <p:ext uri="{BB962C8B-B14F-4D97-AF65-F5344CB8AC3E}">
        <p14:creationId xmlns:p14="http://schemas.microsoft.com/office/powerpoint/2010/main" val="125605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meubles, chaise, salle de classe&#10;&#10;Description générée automatiquement">
            <a:extLst>
              <a:ext uri="{FF2B5EF4-FFF2-40B4-BE49-F238E27FC236}">
                <a16:creationId xmlns:a16="http://schemas.microsoft.com/office/drawing/2014/main" id="{FC38E3EF-CDC9-3B65-AB15-AFE606E6D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/>
          <a:stretch/>
        </p:blipFill>
        <p:spPr>
          <a:xfrm>
            <a:off x="1837981" y="594911"/>
            <a:ext cx="8516037" cy="602760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A1C725-26FA-2145-3DC7-624BE2811118}"/>
              </a:ext>
            </a:extLst>
          </p:cNvPr>
          <p:cNvSpPr txBox="1"/>
          <p:nvPr/>
        </p:nvSpPr>
        <p:spPr>
          <a:xfrm>
            <a:off x="2923538" y="127938"/>
            <a:ext cx="634492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Remplacement du mobilier, écoles Calmette et Ferry</a:t>
            </a:r>
          </a:p>
        </p:txBody>
      </p:sp>
    </p:spTree>
    <p:extLst>
      <p:ext uri="{BB962C8B-B14F-4D97-AF65-F5344CB8AC3E}">
        <p14:creationId xmlns:p14="http://schemas.microsoft.com/office/powerpoint/2010/main" val="10324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personne, câble, Appareils électroniques&#10;&#10;Description générée automatiquement">
            <a:extLst>
              <a:ext uri="{FF2B5EF4-FFF2-40B4-BE49-F238E27FC236}">
                <a16:creationId xmlns:a16="http://schemas.microsoft.com/office/drawing/2014/main" id="{C1471F16-FB90-2568-DA9B-A3CEB27CF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/>
          <a:stretch/>
        </p:blipFill>
        <p:spPr>
          <a:xfrm>
            <a:off x="6540347" y="583894"/>
            <a:ext cx="4896874" cy="6109689"/>
          </a:xfrm>
        </p:spPr>
      </p:pic>
      <p:pic>
        <p:nvPicPr>
          <p:cNvPr id="7" name="Image 6" descr="Une image contenant intérieur, rack&#10;&#10;Description générée automatiquement">
            <a:extLst>
              <a:ext uri="{FF2B5EF4-FFF2-40B4-BE49-F238E27FC236}">
                <a16:creationId xmlns:a16="http://schemas.microsoft.com/office/drawing/2014/main" id="{0D316D4B-0B98-5736-0061-97FFC7F1B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/>
          <a:stretch/>
        </p:blipFill>
        <p:spPr>
          <a:xfrm>
            <a:off x="754780" y="583894"/>
            <a:ext cx="4896874" cy="61096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EB0860-62DF-286C-8EDF-EAD5F5DC7566}"/>
              </a:ext>
            </a:extLst>
          </p:cNvPr>
          <p:cNvSpPr txBox="1"/>
          <p:nvPr/>
        </p:nvSpPr>
        <p:spPr>
          <a:xfrm>
            <a:off x="3875059" y="164417"/>
            <a:ext cx="44418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Achat de tablette pour classe mobile</a:t>
            </a:r>
          </a:p>
        </p:txBody>
      </p:sp>
    </p:spTree>
    <p:extLst>
      <p:ext uri="{BB962C8B-B14F-4D97-AF65-F5344CB8AC3E}">
        <p14:creationId xmlns:p14="http://schemas.microsoft.com/office/powerpoint/2010/main" val="20720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05DFE9-BEB7-7E1D-AB5A-3BCAEAB0B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40" y="212869"/>
            <a:ext cx="7000720" cy="6432262"/>
          </a:xfrm>
        </p:spPr>
      </p:pic>
    </p:spTree>
    <p:extLst>
      <p:ext uri="{BB962C8B-B14F-4D97-AF65-F5344CB8AC3E}">
        <p14:creationId xmlns:p14="http://schemas.microsoft.com/office/powerpoint/2010/main" val="14096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abits, herbe, personne&#10;&#10;Description générée automatiquement">
            <a:extLst>
              <a:ext uri="{FF2B5EF4-FFF2-40B4-BE49-F238E27FC236}">
                <a16:creationId xmlns:a16="http://schemas.microsoft.com/office/drawing/2014/main" id="{5B2037A5-B6C4-C83C-EC0D-A7C37B68D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/>
          <a:stretch/>
        </p:blipFill>
        <p:spPr>
          <a:xfrm>
            <a:off x="1940943" y="723900"/>
            <a:ext cx="8310113" cy="58213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675592-AB63-EC43-46B5-C90D22FF17ED}"/>
              </a:ext>
            </a:extLst>
          </p:cNvPr>
          <p:cNvSpPr txBox="1"/>
          <p:nvPr/>
        </p:nvSpPr>
        <p:spPr>
          <a:xfrm>
            <a:off x="4335135" y="217124"/>
            <a:ext cx="35217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Chasse aux œufs de Pâques</a:t>
            </a:r>
          </a:p>
        </p:txBody>
      </p:sp>
    </p:spTree>
    <p:extLst>
      <p:ext uri="{BB962C8B-B14F-4D97-AF65-F5344CB8AC3E}">
        <p14:creationId xmlns:p14="http://schemas.microsoft.com/office/powerpoint/2010/main" val="28445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homme, chaussures&#10;&#10;Description générée automatiquement">
            <a:extLst>
              <a:ext uri="{FF2B5EF4-FFF2-40B4-BE49-F238E27FC236}">
                <a16:creationId xmlns:a16="http://schemas.microsoft.com/office/drawing/2014/main" id="{F301ACD7-E437-98DF-5295-BF50328CD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/>
          <a:stretch/>
        </p:blipFill>
        <p:spPr>
          <a:xfrm>
            <a:off x="1115037" y="635000"/>
            <a:ext cx="9961926" cy="610225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189BAB6-E8F6-FF99-895C-150792B07A63}"/>
              </a:ext>
            </a:extLst>
          </p:cNvPr>
          <p:cNvSpPr txBox="1"/>
          <p:nvPr/>
        </p:nvSpPr>
        <p:spPr>
          <a:xfrm>
            <a:off x="4465503" y="120748"/>
            <a:ext cx="32609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Bal, élection de la Reine</a:t>
            </a:r>
          </a:p>
        </p:txBody>
      </p:sp>
    </p:spTree>
    <p:extLst>
      <p:ext uri="{BB962C8B-B14F-4D97-AF65-F5344CB8AC3E}">
        <p14:creationId xmlns:p14="http://schemas.microsoft.com/office/powerpoint/2010/main" val="21701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6110</TotalTime>
  <Words>403</Words>
  <Application>Microsoft Office PowerPoint</Application>
  <PresentationFormat>Grand écran</PresentationFormat>
  <Paragraphs>79</Paragraphs>
  <Slides>79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3" baseType="lpstr">
      <vt:lpstr>Calibri Light</vt:lpstr>
      <vt:lpstr>Century Gothic</vt:lpstr>
      <vt:lpstr>Wingdings 3</vt:lpstr>
      <vt:lpstr>Secteur</vt:lpstr>
      <vt:lpstr>Vœux du Maire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Mathieu Ramond</dc:creator>
  <cp:lastModifiedBy>Mathieu Ramond</cp:lastModifiedBy>
  <cp:revision>577</cp:revision>
  <cp:lastPrinted>2025-01-17T09:41:23Z</cp:lastPrinted>
  <dcterms:created xsi:type="dcterms:W3CDTF">2024-01-09T15:21:08Z</dcterms:created>
  <dcterms:modified xsi:type="dcterms:W3CDTF">2025-01-17T16:33:36Z</dcterms:modified>
</cp:coreProperties>
</file>